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03" r:id="rId3"/>
    <p:sldId id="2508" r:id="rId4"/>
    <p:sldId id="256" r:id="rId5"/>
    <p:sldId id="2502" r:id="rId6"/>
    <p:sldId id="2370" r:id="rId7"/>
    <p:sldId id="2412" r:id="rId8"/>
    <p:sldId id="2395" r:id="rId9"/>
    <p:sldId id="2393" r:id="rId10"/>
    <p:sldId id="2397" r:id="rId11"/>
    <p:sldId id="2389" r:id="rId12"/>
    <p:sldId id="2522" r:id="rId13"/>
    <p:sldId id="2409" r:id="rId14"/>
    <p:sldId id="2413" r:id="rId15"/>
    <p:sldId id="2527" r:id="rId16"/>
    <p:sldId id="2528" r:id="rId17"/>
    <p:sldId id="2529" r:id="rId18"/>
    <p:sldId id="2414" r:id="rId19"/>
    <p:sldId id="2472" r:id="rId20"/>
    <p:sldId id="2474" r:id="rId21"/>
    <p:sldId id="2521" r:id="rId22"/>
    <p:sldId id="2475" r:id="rId23"/>
    <p:sldId id="2476" r:id="rId24"/>
    <p:sldId id="2505" r:id="rId25"/>
    <p:sldId id="2506" r:id="rId26"/>
    <p:sldId id="2523" r:id="rId27"/>
    <p:sldId id="2484" r:id="rId28"/>
    <p:sldId id="2416" r:id="rId29"/>
    <p:sldId id="2524" r:id="rId30"/>
    <p:sldId id="2525" r:id="rId31"/>
    <p:sldId id="2471" r:id="rId32"/>
    <p:sldId id="2494" r:id="rId33"/>
    <p:sldId id="2526" r:id="rId34"/>
    <p:sldId id="2493" r:id="rId35"/>
    <p:sldId id="2421" r:id="rId36"/>
    <p:sldId id="2499" r:id="rId37"/>
    <p:sldId id="2507" r:id="rId38"/>
    <p:sldId id="2500" r:id="rId39"/>
    <p:sldId id="2447" r:id="rId40"/>
    <p:sldId id="2480" r:id="rId41"/>
    <p:sldId id="2495" r:id="rId42"/>
    <p:sldId id="2497" r:id="rId43"/>
    <p:sldId id="269" r:id="rId44"/>
    <p:sldId id="259" r:id="rId45"/>
    <p:sldId id="252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94" autoAdjust="0"/>
    <p:restoredTop sz="94660"/>
  </p:normalViewPr>
  <p:slideViewPr>
    <p:cSldViewPr snapToGrid="0">
      <p:cViewPr varScale="1">
        <p:scale>
          <a:sx n="78" d="100"/>
          <a:sy n="78"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31A7-9199-40ED-902E-C2B1A88E82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22E728B0-8480-4260-AA3B-3BBF122C3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9899089B-8747-4EED-917E-C8E1F4253B0C}"/>
              </a:ext>
            </a:extLst>
          </p:cNvPr>
          <p:cNvSpPr>
            <a:spLocks noGrp="1"/>
          </p:cNvSpPr>
          <p:nvPr>
            <p:ph type="dt" sz="half" idx="10"/>
          </p:nvPr>
        </p:nvSpPr>
        <p:spPr/>
        <p:txBody>
          <a:bodyPr/>
          <a:lstStyle/>
          <a:p>
            <a:fld id="{D07FEF9B-BB22-4E66-8AC5-9AB8BBA1FAC7}" type="datetimeFigureOut">
              <a:rPr lang="en-ZA" smtClean="0"/>
              <a:t>10 Oct 2023</a:t>
            </a:fld>
            <a:endParaRPr lang="en-ZA"/>
          </a:p>
        </p:txBody>
      </p:sp>
      <p:sp>
        <p:nvSpPr>
          <p:cNvPr id="5" name="Footer Placeholder 4">
            <a:extLst>
              <a:ext uri="{FF2B5EF4-FFF2-40B4-BE49-F238E27FC236}">
                <a16:creationId xmlns:a16="http://schemas.microsoft.com/office/drawing/2014/main" id="{752A4E48-8122-4A49-9DE7-7F198787EA9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DC3EBE5-171C-495C-9102-B4A0717D24B9}"/>
              </a:ext>
            </a:extLst>
          </p:cNvPr>
          <p:cNvSpPr>
            <a:spLocks noGrp="1"/>
          </p:cNvSpPr>
          <p:nvPr>
            <p:ph type="sldNum" sz="quarter" idx="12"/>
          </p:nvPr>
        </p:nvSpPr>
        <p:spPr/>
        <p:txBody>
          <a:bodyPr/>
          <a:lstStyle/>
          <a:p>
            <a:fld id="{3A946B0B-3C4C-42DB-B68A-4EAFE256513F}" type="slidenum">
              <a:rPr lang="en-ZA" smtClean="0"/>
              <a:t>‹#›</a:t>
            </a:fld>
            <a:endParaRPr lang="en-ZA"/>
          </a:p>
        </p:txBody>
      </p:sp>
    </p:spTree>
    <p:extLst>
      <p:ext uri="{BB962C8B-B14F-4D97-AF65-F5344CB8AC3E}">
        <p14:creationId xmlns:p14="http://schemas.microsoft.com/office/powerpoint/2010/main" val="456981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7EE39-0D0F-4ED2-96EE-E8FE7E0B356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00F6308-302C-424A-A57E-4014CC038A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131E27E-D711-4820-8111-96273F0425C6}"/>
              </a:ext>
            </a:extLst>
          </p:cNvPr>
          <p:cNvSpPr>
            <a:spLocks noGrp="1"/>
          </p:cNvSpPr>
          <p:nvPr>
            <p:ph type="dt" sz="half" idx="10"/>
          </p:nvPr>
        </p:nvSpPr>
        <p:spPr/>
        <p:txBody>
          <a:bodyPr/>
          <a:lstStyle/>
          <a:p>
            <a:fld id="{D07FEF9B-BB22-4E66-8AC5-9AB8BBA1FAC7}" type="datetimeFigureOut">
              <a:rPr lang="en-ZA" smtClean="0"/>
              <a:t>10 Oct 2023</a:t>
            </a:fld>
            <a:endParaRPr lang="en-ZA"/>
          </a:p>
        </p:txBody>
      </p:sp>
      <p:sp>
        <p:nvSpPr>
          <p:cNvPr id="5" name="Footer Placeholder 4">
            <a:extLst>
              <a:ext uri="{FF2B5EF4-FFF2-40B4-BE49-F238E27FC236}">
                <a16:creationId xmlns:a16="http://schemas.microsoft.com/office/drawing/2014/main" id="{A4B82D99-C1E1-46F3-9491-7448593C397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49ACB9A-29EF-4E8C-BFCD-091131C06D07}"/>
              </a:ext>
            </a:extLst>
          </p:cNvPr>
          <p:cNvSpPr>
            <a:spLocks noGrp="1"/>
          </p:cNvSpPr>
          <p:nvPr>
            <p:ph type="sldNum" sz="quarter" idx="12"/>
          </p:nvPr>
        </p:nvSpPr>
        <p:spPr/>
        <p:txBody>
          <a:bodyPr/>
          <a:lstStyle/>
          <a:p>
            <a:fld id="{3A946B0B-3C4C-42DB-B68A-4EAFE256513F}" type="slidenum">
              <a:rPr lang="en-ZA" smtClean="0"/>
              <a:t>‹#›</a:t>
            </a:fld>
            <a:endParaRPr lang="en-ZA"/>
          </a:p>
        </p:txBody>
      </p:sp>
    </p:spTree>
    <p:extLst>
      <p:ext uri="{BB962C8B-B14F-4D97-AF65-F5344CB8AC3E}">
        <p14:creationId xmlns:p14="http://schemas.microsoft.com/office/powerpoint/2010/main" val="3750970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FD626B-9C4F-4E3F-AD8E-883FCDB70D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EA15538-B498-44D4-8DF9-E3926D0B9B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1C8BB16-C60B-4A7B-8C03-C68519BF8365}"/>
              </a:ext>
            </a:extLst>
          </p:cNvPr>
          <p:cNvSpPr>
            <a:spLocks noGrp="1"/>
          </p:cNvSpPr>
          <p:nvPr>
            <p:ph type="dt" sz="half" idx="10"/>
          </p:nvPr>
        </p:nvSpPr>
        <p:spPr/>
        <p:txBody>
          <a:bodyPr/>
          <a:lstStyle/>
          <a:p>
            <a:fld id="{D07FEF9B-BB22-4E66-8AC5-9AB8BBA1FAC7}" type="datetimeFigureOut">
              <a:rPr lang="en-ZA" smtClean="0"/>
              <a:t>10 Oct 2023</a:t>
            </a:fld>
            <a:endParaRPr lang="en-ZA"/>
          </a:p>
        </p:txBody>
      </p:sp>
      <p:sp>
        <p:nvSpPr>
          <p:cNvPr id="5" name="Footer Placeholder 4">
            <a:extLst>
              <a:ext uri="{FF2B5EF4-FFF2-40B4-BE49-F238E27FC236}">
                <a16:creationId xmlns:a16="http://schemas.microsoft.com/office/drawing/2014/main" id="{3BD83A0F-F9D0-4E41-B00E-E0E5CF3DF0C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CBC823C-0343-4D55-88E5-3A22C20B66C1}"/>
              </a:ext>
            </a:extLst>
          </p:cNvPr>
          <p:cNvSpPr>
            <a:spLocks noGrp="1"/>
          </p:cNvSpPr>
          <p:nvPr>
            <p:ph type="sldNum" sz="quarter" idx="12"/>
          </p:nvPr>
        </p:nvSpPr>
        <p:spPr/>
        <p:txBody>
          <a:bodyPr/>
          <a:lstStyle/>
          <a:p>
            <a:fld id="{3A946B0B-3C4C-42DB-B68A-4EAFE256513F}" type="slidenum">
              <a:rPr lang="en-ZA" smtClean="0"/>
              <a:t>‹#›</a:t>
            </a:fld>
            <a:endParaRPr lang="en-ZA"/>
          </a:p>
        </p:txBody>
      </p:sp>
    </p:spTree>
    <p:extLst>
      <p:ext uri="{BB962C8B-B14F-4D97-AF65-F5344CB8AC3E}">
        <p14:creationId xmlns:p14="http://schemas.microsoft.com/office/powerpoint/2010/main" val="221980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7251-F6F9-4253-B534-2331FA5DCBB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256CEB9-AD52-453F-9384-9B53108BC9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446DE85-8B2C-424B-94B9-C445596FF79D}"/>
              </a:ext>
            </a:extLst>
          </p:cNvPr>
          <p:cNvSpPr>
            <a:spLocks noGrp="1"/>
          </p:cNvSpPr>
          <p:nvPr>
            <p:ph type="dt" sz="half" idx="10"/>
          </p:nvPr>
        </p:nvSpPr>
        <p:spPr/>
        <p:txBody>
          <a:bodyPr/>
          <a:lstStyle/>
          <a:p>
            <a:fld id="{D07FEF9B-BB22-4E66-8AC5-9AB8BBA1FAC7}" type="datetimeFigureOut">
              <a:rPr lang="en-ZA" smtClean="0"/>
              <a:t>10 Oct 2023</a:t>
            </a:fld>
            <a:endParaRPr lang="en-ZA"/>
          </a:p>
        </p:txBody>
      </p:sp>
      <p:sp>
        <p:nvSpPr>
          <p:cNvPr id="5" name="Footer Placeholder 4">
            <a:extLst>
              <a:ext uri="{FF2B5EF4-FFF2-40B4-BE49-F238E27FC236}">
                <a16:creationId xmlns:a16="http://schemas.microsoft.com/office/drawing/2014/main" id="{58B5BE43-6F38-4FB2-9E27-1265C49263C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F3FA008-6734-46EF-B40A-234A1AEE2F37}"/>
              </a:ext>
            </a:extLst>
          </p:cNvPr>
          <p:cNvSpPr>
            <a:spLocks noGrp="1"/>
          </p:cNvSpPr>
          <p:nvPr>
            <p:ph type="sldNum" sz="quarter" idx="12"/>
          </p:nvPr>
        </p:nvSpPr>
        <p:spPr/>
        <p:txBody>
          <a:bodyPr/>
          <a:lstStyle/>
          <a:p>
            <a:fld id="{3A946B0B-3C4C-42DB-B68A-4EAFE256513F}" type="slidenum">
              <a:rPr lang="en-ZA" smtClean="0"/>
              <a:t>‹#›</a:t>
            </a:fld>
            <a:endParaRPr lang="en-ZA"/>
          </a:p>
        </p:txBody>
      </p:sp>
    </p:spTree>
    <p:extLst>
      <p:ext uri="{BB962C8B-B14F-4D97-AF65-F5344CB8AC3E}">
        <p14:creationId xmlns:p14="http://schemas.microsoft.com/office/powerpoint/2010/main" val="268710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EF268-13B7-4CE0-A77E-1D81B18879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8C2368E4-304B-4980-B36D-12DD22A0B5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1CB263-22BF-46C0-B290-72BF83D53FD7}"/>
              </a:ext>
            </a:extLst>
          </p:cNvPr>
          <p:cNvSpPr>
            <a:spLocks noGrp="1"/>
          </p:cNvSpPr>
          <p:nvPr>
            <p:ph type="dt" sz="half" idx="10"/>
          </p:nvPr>
        </p:nvSpPr>
        <p:spPr/>
        <p:txBody>
          <a:bodyPr/>
          <a:lstStyle/>
          <a:p>
            <a:fld id="{D07FEF9B-BB22-4E66-8AC5-9AB8BBA1FAC7}" type="datetimeFigureOut">
              <a:rPr lang="en-ZA" smtClean="0"/>
              <a:t>10 Oct 2023</a:t>
            </a:fld>
            <a:endParaRPr lang="en-ZA"/>
          </a:p>
        </p:txBody>
      </p:sp>
      <p:sp>
        <p:nvSpPr>
          <p:cNvPr id="5" name="Footer Placeholder 4">
            <a:extLst>
              <a:ext uri="{FF2B5EF4-FFF2-40B4-BE49-F238E27FC236}">
                <a16:creationId xmlns:a16="http://schemas.microsoft.com/office/drawing/2014/main" id="{733E691E-B8D8-4C04-924A-072FD242F34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EBD4285-88A3-49AE-908A-C63D07CEAA6A}"/>
              </a:ext>
            </a:extLst>
          </p:cNvPr>
          <p:cNvSpPr>
            <a:spLocks noGrp="1"/>
          </p:cNvSpPr>
          <p:nvPr>
            <p:ph type="sldNum" sz="quarter" idx="12"/>
          </p:nvPr>
        </p:nvSpPr>
        <p:spPr/>
        <p:txBody>
          <a:bodyPr/>
          <a:lstStyle/>
          <a:p>
            <a:fld id="{3A946B0B-3C4C-42DB-B68A-4EAFE256513F}" type="slidenum">
              <a:rPr lang="en-ZA" smtClean="0"/>
              <a:t>‹#›</a:t>
            </a:fld>
            <a:endParaRPr lang="en-ZA"/>
          </a:p>
        </p:txBody>
      </p:sp>
    </p:spTree>
    <p:extLst>
      <p:ext uri="{BB962C8B-B14F-4D97-AF65-F5344CB8AC3E}">
        <p14:creationId xmlns:p14="http://schemas.microsoft.com/office/powerpoint/2010/main" val="328025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E331-4D8C-4A9C-BA5A-BD98BC7626F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7DC023E-3D65-4DEE-A065-8E29AC25FE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F31A6535-1000-4014-B532-9FB8E6687C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3C77F1F-1607-4882-A080-B264FE2FA6B9}"/>
              </a:ext>
            </a:extLst>
          </p:cNvPr>
          <p:cNvSpPr>
            <a:spLocks noGrp="1"/>
          </p:cNvSpPr>
          <p:nvPr>
            <p:ph type="dt" sz="half" idx="10"/>
          </p:nvPr>
        </p:nvSpPr>
        <p:spPr/>
        <p:txBody>
          <a:bodyPr/>
          <a:lstStyle/>
          <a:p>
            <a:fld id="{D07FEF9B-BB22-4E66-8AC5-9AB8BBA1FAC7}" type="datetimeFigureOut">
              <a:rPr lang="en-ZA" smtClean="0"/>
              <a:t>10 Oct 2023</a:t>
            </a:fld>
            <a:endParaRPr lang="en-ZA"/>
          </a:p>
        </p:txBody>
      </p:sp>
      <p:sp>
        <p:nvSpPr>
          <p:cNvPr id="6" name="Footer Placeholder 5">
            <a:extLst>
              <a:ext uri="{FF2B5EF4-FFF2-40B4-BE49-F238E27FC236}">
                <a16:creationId xmlns:a16="http://schemas.microsoft.com/office/drawing/2014/main" id="{D2EC911D-1ADF-408A-A71A-4B775067F62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B427F2B-85A2-44D8-9E16-6ACA86FB9E07}"/>
              </a:ext>
            </a:extLst>
          </p:cNvPr>
          <p:cNvSpPr>
            <a:spLocks noGrp="1"/>
          </p:cNvSpPr>
          <p:nvPr>
            <p:ph type="sldNum" sz="quarter" idx="12"/>
          </p:nvPr>
        </p:nvSpPr>
        <p:spPr/>
        <p:txBody>
          <a:bodyPr/>
          <a:lstStyle/>
          <a:p>
            <a:fld id="{3A946B0B-3C4C-42DB-B68A-4EAFE256513F}" type="slidenum">
              <a:rPr lang="en-ZA" smtClean="0"/>
              <a:t>‹#›</a:t>
            </a:fld>
            <a:endParaRPr lang="en-ZA"/>
          </a:p>
        </p:txBody>
      </p:sp>
    </p:spTree>
    <p:extLst>
      <p:ext uri="{BB962C8B-B14F-4D97-AF65-F5344CB8AC3E}">
        <p14:creationId xmlns:p14="http://schemas.microsoft.com/office/powerpoint/2010/main" val="62578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29C5-9E1E-4A58-AE5A-1B07B57C9E8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158BF3D-9663-4469-BCBA-DA1DC5B9F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357EFA-98AA-4BB1-99CB-63D6D3F22D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12E4B266-76ED-447D-86E5-47D1263D82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FB7310-B0E3-41C5-B358-B8C3A04F1E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907EEB0A-4418-4B5B-8D11-A2021E7CEA82}"/>
              </a:ext>
            </a:extLst>
          </p:cNvPr>
          <p:cNvSpPr>
            <a:spLocks noGrp="1"/>
          </p:cNvSpPr>
          <p:nvPr>
            <p:ph type="dt" sz="half" idx="10"/>
          </p:nvPr>
        </p:nvSpPr>
        <p:spPr/>
        <p:txBody>
          <a:bodyPr/>
          <a:lstStyle/>
          <a:p>
            <a:fld id="{D07FEF9B-BB22-4E66-8AC5-9AB8BBA1FAC7}" type="datetimeFigureOut">
              <a:rPr lang="en-ZA" smtClean="0"/>
              <a:t>10 Oct 2023</a:t>
            </a:fld>
            <a:endParaRPr lang="en-ZA"/>
          </a:p>
        </p:txBody>
      </p:sp>
      <p:sp>
        <p:nvSpPr>
          <p:cNvPr id="8" name="Footer Placeholder 7">
            <a:extLst>
              <a:ext uri="{FF2B5EF4-FFF2-40B4-BE49-F238E27FC236}">
                <a16:creationId xmlns:a16="http://schemas.microsoft.com/office/drawing/2014/main" id="{54CCC2F8-A7CA-4B61-8258-B8EF1031115A}"/>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BF5148B3-BD8C-4F5C-8A8C-245D44B34C63}"/>
              </a:ext>
            </a:extLst>
          </p:cNvPr>
          <p:cNvSpPr>
            <a:spLocks noGrp="1"/>
          </p:cNvSpPr>
          <p:nvPr>
            <p:ph type="sldNum" sz="quarter" idx="12"/>
          </p:nvPr>
        </p:nvSpPr>
        <p:spPr/>
        <p:txBody>
          <a:bodyPr/>
          <a:lstStyle/>
          <a:p>
            <a:fld id="{3A946B0B-3C4C-42DB-B68A-4EAFE256513F}" type="slidenum">
              <a:rPr lang="en-ZA" smtClean="0"/>
              <a:t>‹#›</a:t>
            </a:fld>
            <a:endParaRPr lang="en-ZA"/>
          </a:p>
        </p:txBody>
      </p:sp>
    </p:spTree>
    <p:extLst>
      <p:ext uri="{BB962C8B-B14F-4D97-AF65-F5344CB8AC3E}">
        <p14:creationId xmlns:p14="http://schemas.microsoft.com/office/powerpoint/2010/main" val="1059564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B270-26D8-48B5-92DE-E1D62E5633B3}"/>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5B11A4FA-F060-4425-A4CA-1C40112E45C4}"/>
              </a:ext>
            </a:extLst>
          </p:cNvPr>
          <p:cNvSpPr>
            <a:spLocks noGrp="1"/>
          </p:cNvSpPr>
          <p:nvPr>
            <p:ph type="dt" sz="half" idx="10"/>
          </p:nvPr>
        </p:nvSpPr>
        <p:spPr/>
        <p:txBody>
          <a:bodyPr/>
          <a:lstStyle/>
          <a:p>
            <a:fld id="{D07FEF9B-BB22-4E66-8AC5-9AB8BBA1FAC7}" type="datetimeFigureOut">
              <a:rPr lang="en-ZA" smtClean="0"/>
              <a:t>10 Oct 2023</a:t>
            </a:fld>
            <a:endParaRPr lang="en-ZA"/>
          </a:p>
        </p:txBody>
      </p:sp>
      <p:sp>
        <p:nvSpPr>
          <p:cNvPr id="4" name="Footer Placeholder 3">
            <a:extLst>
              <a:ext uri="{FF2B5EF4-FFF2-40B4-BE49-F238E27FC236}">
                <a16:creationId xmlns:a16="http://schemas.microsoft.com/office/drawing/2014/main" id="{69DCF892-6DD7-49B9-84D6-DADF2EA0DD8A}"/>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F07C271C-D1EB-468E-929B-DA04448CC20D}"/>
              </a:ext>
            </a:extLst>
          </p:cNvPr>
          <p:cNvSpPr>
            <a:spLocks noGrp="1"/>
          </p:cNvSpPr>
          <p:nvPr>
            <p:ph type="sldNum" sz="quarter" idx="12"/>
          </p:nvPr>
        </p:nvSpPr>
        <p:spPr/>
        <p:txBody>
          <a:bodyPr/>
          <a:lstStyle/>
          <a:p>
            <a:fld id="{3A946B0B-3C4C-42DB-B68A-4EAFE256513F}" type="slidenum">
              <a:rPr lang="en-ZA" smtClean="0"/>
              <a:t>‹#›</a:t>
            </a:fld>
            <a:endParaRPr lang="en-ZA"/>
          </a:p>
        </p:txBody>
      </p:sp>
    </p:spTree>
    <p:extLst>
      <p:ext uri="{BB962C8B-B14F-4D97-AF65-F5344CB8AC3E}">
        <p14:creationId xmlns:p14="http://schemas.microsoft.com/office/powerpoint/2010/main" val="223194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D3C349-7B3C-4BE7-A976-1053093C58AB}"/>
              </a:ext>
            </a:extLst>
          </p:cNvPr>
          <p:cNvSpPr>
            <a:spLocks noGrp="1"/>
          </p:cNvSpPr>
          <p:nvPr>
            <p:ph type="dt" sz="half" idx="10"/>
          </p:nvPr>
        </p:nvSpPr>
        <p:spPr/>
        <p:txBody>
          <a:bodyPr/>
          <a:lstStyle/>
          <a:p>
            <a:fld id="{D07FEF9B-BB22-4E66-8AC5-9AB8BBA1FAC7}" type="datetimeFigureOut">
              <a:rPr lang="en-ZA" smtClean="0"/>
              <a:t>10 Oct 2023</a:t>
            </a:fld>
            <a:endParaRPr lang="en-ZA"/>
          </a:p>
        </p:txBody>
      </p:sp>
      <p:sp>
        <p:nvSpPr>
          <p:cNvPr id="3" name="Footer Placeholder 2">
            <a:extLst>
              <a:ext uri="{FF2B5EF4-FFF2-40B4-BE49-F238E27FC236}">
                <a16:creationId xmlns:a16="http://schemas.microsoft.com/office/drawing/2014/main" id="{8B9DA5FB-2609-4423-AAA5-0B1078FC4E7C}"/>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B1C67FD1-C675-4EC5-91A0-3F963476286F}"/>
              </a:ext>
            </a:extLst>
          </p:cNvPr>
          <p:cNvSpPr>
            <a:spLocks noGrp="1"/>
          </p:cNvSpPr>
          <p:nvPr>
            <p:ph type="sldNum" sz="quarter" idx="12"/>
          </p:nvPr>
        </p:nvSpPr>
        <p:spPr/>
        <p:txBody>
          <a:bodyPr/>
          <a:lstStyle/>
          <a:p>
            <a:fld id="{3A946B0B-3C4C-42DB-B68A-4EAFE256513F}" type="slidenum">
              <a:rPr lang="en-ZA" smtClean="0"/>
              <a:t>‹#›</a:t>
            </a:fld>
            <a:endParaRPr lang="en-ZA"/>
          </a:p>
        </p:txBody>
      </p:sp>
    </p:spTree>
    <p:extLst>
      <p:ext uri="{BB962C8B-B14F-4D97-AF65-F5344CB8AC3E}">
        <p14:creationId xmlns:p14="http://schemas.microsoft.com/office/powerpoint/2010/main" val="188537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E91B3-BA02-494D-8FDC-758DE249BD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35639324-5EAC-43D7-B2F2-DB9405E29C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F4F5A68-ED45-4B19-94B5-834A4E67A3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E7C2D2-BC15-442D-99DC-948EAE8A7176}"/>
              </a:ext>
            </a:extLst>
          </p:cNvPr>
          <p:cNvSpPr>
            <a:spLocks noGrp="1"/>
          </p:cNvSpPr>
          <p:nvPr>
            <p:ph type="dt" sz="half" idx="10"/>
          </p:nvPr>
        </p:nvSpPr>
        <p:spPr/>
        <p:txBody>
          <a:bodyPr/>
          <a:lstStyle/>
          <a:p>
            <a:fld id="{D07FEF9B-BB22-4E66-8AC5-9AB8BBA1FAC7}" type="datetimeFigureOut">
              <a:rPr lang="en-ZA" smtClean="0"/>
              <a:t>10 Oct 2023</a:t>
            </a:fld>
            <a:endParaRPr lang="en-ZA"/>
          </a:p>
        </p:txBody>
      </p:sp>
      <p:sp>
        <p:nvSpPr>
          <p:cNvPr id="6" name="Footer Placeholder 5">
            <a:extLst>
              <a:ext uri="{FF2B5EF4-FFF2-40B4-BE49-F238E27FC236}">
                <a16:creationId xmlns:a16="http://schemas.microsoft.com/office/drawing/2014/main" id="{3DDF6C87-BC93-4366-8CE1-9B25FE0272A6}"/>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7B31F5F-B51D-45AF-90FA-345859127254}"/>
              </a:ext>
            </a:extLst>
          </p:cNvPr>
          <p:cNvSpPr>
            <a:spLocks noGrp="1"/>
          </p:cNvSpPr>
          <p:nvPr>
            <p:ph type="sldNum" sz="quarter" idx="12"/>
          </p:nvPr>
        </p:nvSpPr>
        <p:spPr/>
        <p:txBody>
          <a:bodyPr/>
          <a:lstStyle/>
          <a:p>
            <a:fld id="{3A946B0B-3C4C-42DB-B68A-4EAFE256513F}" type="slidenum">
              <a:rPr lang="en-ZA" smtClean="0"/>
              <a:t>‹#›</a:t>
            </a:fld>
            <a:endParaRPr lang="en-ZA"/>
          </a:p>
        </p:txBody>
      </p:sp>
    </p:spTree>
    <p:extLst>
      <p:ext uri="{BB962C8B-B14F-4D97-AF65-F5344CB8AC3E}">
        <p14:creationId xmlns:p14="http://schemas.microsoft.com/office/powerpoint/2010/main" val="2116554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F07D0-6273-4C62-88FA-92A60C9255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2EE4155C-3CC5-4AED-BA8D-C6E3828A73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43F957F9-E2D7-400F-BADD-63055EE6C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EF2C3-2C58-427D-985A-B528A9CF107D}"/>
              </a:ext>
            </a:extLst>
          </p:cNvPr>
          <p:cNvSpPr>
            <a:spLocks noGrp="1"/>
          </p:cNvSpPr>
          <p:nvPr>
            <p:ph type="dt" sz="half" idx="10"/>
          </p:nvPr>
        </p:nvSpPr>
        <p:spPr/>
        <p:txBody>
          <a:bodyPr/>
          <a:lstStyle/>
          <a:p>
            <a:fld id="{D07FEF9B-BB22-4E66-8AC5-9AB8BBA1FAC7}" type="datetimeFigureOut">
              <a:rPr lang="en-ZA" smtClean="0"/>
              <a:t>10 Oct 2023</a:t>
            </a:fld>
            <a:endParaRPr lang="en-ZA"/>
          </a:p>
        </p:txBody>
      </p:sp>
      <p:sp>
        <p:nvSpPr>
          <p:cNvPr id="6" name="Footer Placeholder 5">
            <a:extLst>
              <a:ext uri="{FF2B5EF4-FFF2-40B4-BE49-F238E27FC236}">
                <a16:creationId xmlns:a16="http://schemas.microsoft.com/office/drawing/2014/main" id="{52A33C7E-FD38-45E6-B23F-8A52FAAE6B6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200747F-A06A-4E30-892E-B135937CC3D7}"/>
              </a:ext>
            </a:extLst>
          </p:cNvPr>
          <p:cNvSpPr>
            <a:spLocks noGrp="1"/>
          </p:cNvSpPr>
          <p:nvPr>
            <p:ph type="sldNum" sz="quarter" idx="12"/>
          </p:nvPr>
        </p:nvSpPr>
        <p:spPr/>
        <p:txBody>
          <a:bodyPr/>
          <a:lstStyle/>
          <a:p>
            <a:fld id="{3A946B0B-3C4C-42DB-B68A-4EAFE256513F}" type="slidenum">
              <a:rPr lang="en-ZA" smtClean="0"/>
              <a:t>‹#›</a:t>
            </a:fld>
            <a:endParaRPr lang="en-ZA"/>
          </a:p>
        </p:txBody>
      </p:sp>
    </p:spTree>
    <p:extLst>
      <p:ext uri="{BB962C8B-B14F-4D97-AF65-F5344CB8AC3E}">
        <p14:creationId xmlns:p14="http://schemas.microsoft.com/office/powerpoint/2010/main" val="4197398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A605A6-F9C7-4166-8887-2BE3CCD98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9BF99BE-866B-4D72-9D53-9A6CDF3EBD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12CEE76-0A82-44BE-85D7-5D99F9A98E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FEF9B-BB22-4E66-8AC5-9AB8BBA1FAC7}" type="datetimeFigureOut">
              <a:rPr lang="en-ZA" smtClean="0"/>
              <a:t>10 Oct 2023</a:t>
            </a:fld>
            <a:endParaRPr lang="en-ZA"/>
          </a:p>
        </p:txBody>
      </p:sp>
      <p:sp>
        <p:nvSpPr>
          <p:cNvPr id="5" name="Footer Placeholder 4">
            <a:extLst>
              <a:ext uri="{FF2B5EF4-FFF2-40B4-BE49-F238E27FC236}">
                <a16:creationId xmlns:a16="http://schemas.microsoft.com/office/drawing/2014/main" id="{B0455DB1-CA41-4699-B0A3-8B2FFE8F2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E026B641-3653-4305-AFEE-DE6F4AA07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46B0B-3C4C-42DB-B68A-4EAFE256513F}" type="slidenum">
              <a:rPr lang="en-ZA" smtClean="0"/>
              <a:t>‹#›</a:t>
            </a:fld>
            <a:endParaRPr lang="en-ZA"/>
          </a:p>
        </p:txBody>
      </p:sp>
    </p:spTree>
    <p:extLst>
      <p:ext uri="{BB962C8B-B14F-4D97-AF65-F5344CB8AC3E}">
        <p14:creationId xmlns:p14="http://schemas.microsoft.com/office/powerpoint/2010/main" val="1610677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D5B4-AB78-4B35-930B-B8CA58C8A91B}"/>
              </a:ext>
            </a:extLst>
          </p:cNvPr>
          <p:cNvSpPr>
            <a:spLocks noGrp="1"/>
          </p:cNvSpPr>
          <p:nvPr>
            <p:ph type="title"/>
          </p:nvPr>
        </p:nvSpPr>
        <p:spPr>
          <a:xfrm>
            <a:off x="838200" y="130346"/>
            <a:ext cx="10515600" cy="1945590"/>
          </a:xfrm>
        </p:spPr>
        <p:txBody>
          <a:bodyPr>
            <a:normAutofit fontScale="90000"/>
          </a:bodyPr>
          <a:lstStyle/>
          <a:p>
            <a:pPr algn="ctr"/>
            <a:br>
              <a:rPr lang="en-GB" sz="5300" b="1" dirty="0">
                <a:latin typeface="Arial" panose="020B0604020202020204" pitchFamily="34" charset="0"/>
                <a:cs typeface="Arial" panose="020B0604020202020204" pitchFamily="34" charset="0"/>
              </a:rPr>
            </a:br>
            <a:r>
              <a:rPr lang="en-GB" sz="6700" dirty="0">
                <a:latin typeface="Arial" panose="020B0604020202020204" pitchFamily="34" charset="0"/>
                <a:cs typeface="Arial" panose="020B0604020202020204" pitchFamily="34" charset="0"/>
              </a:rPr>
              <a:t>Introduction to</a:t>
            </a:r>
            <a:br>
              <a:rPr lang="en-GB" sz="6000" b="1" dirty="0">
                <a:latin typeface="Arial" panose="020B0604020202020204" pitchFamily="34" charset="0"/>
                <a:cs typeface="Arial" panose="020B0604020202020204" pitchFamily="34" charset="0"/>
              </a:rPr>
            </a:br>
            <a:r>
              <a:rPr lang="en-GB" sz="7300" b="1" dirty="0">
                <a:latin typeface="Arial" panose="020B0604020202020204" pitchFamily="34" charset="0"/>
                <a:cs typeface="Arial" panose="020B0604020202020204" pitchFamily="34" charset="0"/>
              </a:rPr>
              <a:t>ONE SMALL TOWN </a:t>
            </a:r>
            <a:br>
              <a:rPr lang="en-GB" sz="6000" b="1" dirty="0">
                <a:latin typeface="Arial" panose="020B0604020202020204" pitchFamily="34" charset="0"/>
                <a:cs typeface="Arial" panose="020B0604020202020204" pitchFamily="34" charset="0"/>
              </a:rPr>
            </a:br>
            <a:endParaRPr lang="en-ZA" sz="6000" dirty="0"/>
          </a:p>
        </p:txBody>
      </p:sp>
      <p:pic>
        <p:nvPicPr>
          <p:cNvPr id="5" name="Content Placeholder 4">
            <a:extLst>
              <a:ext uri="{FF2B5EF4-FFF2-40B4-BE49-F238E27FC236}">
                <a16:creationId xmlns:a16="http://schemas.microsoft.com/office/drawing/2014/main" id="{0EC29392-FB37-4DA3-AB7D-C13E9C0BAAB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727889" y="5174091"/>
            <a:ext cx="1746076" cy="1325563"/>
          </a:xfrm>
        </p:spPr>
      </p:pic>
      <p:pic>
        <p:nvPicPr>
          <p:cNvPr id="10" name="Content Placeholder 9">
            <a:extLst>
              <a:ext uri="{FF2B5EF4-FFF2-40B4-BE49-F238E27FC236}">
                <a16:creationId xmlns:a16="http://schemas.microsoft.com/office/drawing/2014/main" id="{12D0B918-B223-CAFC-30EC-08A5A8827C6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08317" y="2287227"/>
            <a:ext cx="5575366" cy="4393309"/>
          </a:xfrm>
        </p:spPr>
      </p:pic>
    </p:spTree>
    <p:extLst>
      <p:ext uri="{BB962C8B-B14F-4D97-AF65-F5344CB8AC3E}">
        <p14:creationId xmlns:p14="http://schemas.microsoft.com/office/powerpoint/2010/main" val="71863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81000" y="223522"/>
            <a:ext cx="11430000" cy="3459342"/>
          </a:xfrm>
        </p:spPr>
        <p:txBody>
          <a:bodyPr>
            <a:normAutofit/>
          </a:bodyPr>
          <a:lstStyle/>
          <a:p>
            <a:pPr algn="ctr">
              <a:defRPr/>
            </a:pPr>
            <a:r>
              <a:rPr lang="en-GB" sz="4000" dirty="0">
                <a:latin typeface="Arial" panose="020B0604020202020204" pitchFamily="34" charset="0"/>
                <a:cs typeface="Arial" panose="020B0604020202020204" pitchFamily="34" charset="0"/>
              </a:rPr>
              <a:t>We turn our town into a </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Powerful </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Cooperative </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Labour Force</a:t>
            </a:r>
            <a:br>
              <a:rPr lang="en-GB" sz="400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Where our community, is our family.</a:t>
            </a:r>
          </a:p>
        </p:txBody>
      </p:sp>
      <p:pic>
        <p:nvPicPr>
          <p:cNvPr id="7" name="Content Placeholder 6">
            <a:extLst>
              <a:ext uri="{FF2B5EF4-FFF2-40B4-BE49-F238E27FC236}">
                <a16:creationId xmlns:a16="http://schemas.microsoft.com/office/drawing/2014/main" id="{3E9925E9-EEF5-583E-148E-0BC19083D4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9848" y="4261375"/>
            <a:ext cx="3012304" cy="2373653"/>
          </a:xfrm>
        </p:spPr>
      </p:pic>
    </p:spTree>
    <p:extLst>
      <p:ext uri="{BB962C8B-B14F-4D97-AF65-F5344CB8AC3E}">
        <p14:creationId xmlns:p14="http://schemas.microsoft.com/office/powerpoint/2010/main" val="207622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518984" y="297112"/>
            <a:ext cx="11528854" cy="2730293"/>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With this united labour force</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We create an </a:t>
            </a:r>
            <a:br>
              <a:rPr lang="en-GB" sz="5400" dirty="0">
                <a:latin typeface="Arial" panose="020B0604020202020204" pitchFamily="34" charset="0"/>
                <a:cs typeface="Arial" panose="020B0604020202020204" pitchFamily="34" charset="0"/>
              </a:rPr>
            </a:br>
            <a:r>
              <a:rPr lang="en-GB" sz="5400" b="1" dirty="0">
                <a:latin typeface="Arial" panose="020B0604020202020204" pitchFamily="34" charset="0"/>
                <a:cs typeface="Arial" panose="020B0604020202020204" pitchFamily="34" charset="0"/>
              </a:rPr>
              <a:t>Investment-friendly environment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for people to invest into our town</a:t>
            </a:r>
          </a:p>
        </p:txBody>
      </p:sp>
      <p:pic>
        <p:nvPicPr>
          <p:cNvPr id="7" name="Content Placeholder 6">
            <a:extLst>
              <a:ext uri="{FF2B5EF4-FFF2-40B4-BE49-F238E27FC236}">
                <a16:creationId xmlns:a16="http://schemas.microsoft.com/office/drawing/2014/main" id="{3DE95A6A-3104-B648-8D57-01DF2B2439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8278" y="3526282"/>
            <a:ext cx="3975443" cy="3132594"/>
          </a:xfrm>
        </p:spPr>
      </p:pic>
    </p:spTree>
    <p:extLst>
      <p:ext uri="{BB962C8B-B14F-4D97-AF65-F5344CB8AC3E}">
        <p14:creationId xmlns:p14="http://schemas.microsoft.com/office/powerpoint/2010/main" val="744394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518984" y="297112"/>
            <a:ext cx="11528854" cy="2730293"/>
          </a:xfrm>
        </p:spPr>
        <p:txBody>
          <a:bodyPr>
            <a:normAutofit/>
          </a:bodyPr>
          <a:lstStyle/>
          <a:p>
            <a:pPr algn="ctr">
              <a:defRPr/>
            </a:pPr>
            <a:r>
              <a:rPr lang="en-GB" sz="4800" dirty="0">
                <a:latin typeface="Arial" panose="020B0604020202020204" pitchFamily="34" charset="0"/>
                <a:cs typeface="Arial" panose="020B0604020202020204" pitchFamily="34" charset="0"/>
              </a:rPr>
              <a:t>Membership is </a:t>
            </a:r>
            <a:br>
              <a:rPr lang="en-GB" sz="4800" dirty="0">
                <a:latin typeface="Arial" panose="020B0604020202020204" pitchFamily="34" charset="0"/>
                <a:cs typeface="Arial" panose="020B0604020202020204" pitchFamily="34" charset="0"/>
              </a:rPr>
            </a:br>
            <a:r>
              <a:rPr lang="en-GB" sz="4800" b="1" dirty="0">
                <a:latin typeface="Arial" panose="020B0604020202020204" pitchFamily="34" charset="0"/>
                <a:cs typeface="Arial" panose="020B0604020202020204" pitchFamily="34" charset="0"/>
              </a:rPr>
              <a:t>Free &amp; Voluntary</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Everyone is invited to join</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Just sign up on the website.</a:t>
            </a:r>
          </a:p>
        </p:txBody>
      </p:sp>
      <p:pic>
        <p:nvPicPr>
          <p:cNvPr id="7" name="Content Placeholder 6">
            <a:extLst>
              <a:ext uri="{FF2B5EF4-FFF2-40B4-BE49-F238E27FC236}">
                <a16:creationId xmlns:a16="http://schemas.microsoft.com/office/drawing/2014/main" id="{3DE95A6A-3104-B648-8D57-01DF2B2439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8278" y="3526282"/>
            <a:ext cx="3975443" cy="3132594"/>
          </a:xfrm>
        </p:spPr>
      </p:pic>
    </p:spTree>
    <p:extLst>
      <p:ext uri="{BB962C8B-B14F-4D97-AF65-F5344CB8AC3E}">
        <p14:creationId xmlns:p14="http://schemas.microsoft.com/office/powerpoint/2010/main" val="152886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420131" y="222972"/>
            <a:ext cx="11392928" cy="2458444"/>
          </a:xfrm>
        </p:spPr>
        <p:txBody>
          <a:bodyPr>
            <a:normAutofit fontScale="90000"/>
          </a:bodyPr>
          <a:lstStyle/>
          <a:p>
            <a:pPr algn="ctr">
              <a:defRPr/>
            </a:pPr>
            <a:r>
              <a:rPr lang="en-GB" sz="4800" dirty="0">
                <a:latin typeface="Arial" panose="020B0604020202020204" pitchFamily="34" charset="0"/>
                <a:cs typeface="Arial" panose="020B0604020202020204" pitchFamily="34" charset="0"/>
              </a:rPr>
              <a:t>Every member of an active town, </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pledges to contribute </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 3 hours per week to our</a:t>
            </a:r>
            <a:br>
              <a:rPr lang="en-GB" sz="4800" dirty="0">
                <a:latin typeface="Arial" panose="020B0604020202020204" pitchFamily="34" charset="0"/>
                <a:cs typeface="Arial" panose="020B0604020202020204" pitchFamily="34" charset="0"/>
              </a:rPr>
            </a:br>
            <a:r>
              <a:rPr lang="en-GB" sz="4800" b="1" dirty="0">
                <a:latin typeface="Arial" panose="020B0604020202020204" pitchFamily="34" charset="0"/>
                <a:cs typeface="Arial" panose="020B0604020202020204" pitchFamily="34" charset="0"/>
              </a:rPr>
              <a:t>projects</a:t>
            </a:r>
            <a:r>
              <a:rPr lang="en-GB" sz="4800" dirty="0">
                <a:latin typeface="Arial" panose="020B0604020202020204" pitchFamily="34" charset="0"/>
                <a:cs typeface="Arial" panose="020B0604020202020204" pitchFamily="34" charset="0"/>
              </a:rPr>
              <a:t> &amp; </a:t>
            </a:r>
            <a:r>
              <a:rPr lang="en-GB" sz="4800" b="1" dirty="0">
                <a:latin typeface="Arial" panose="020B0604020202020204" pitchFamily="34" charset="0"/>
                <a:cs typeface="Arial" panose="020B0604020202020204" pitchFamily="34" charset="0"/>
              </a:rPr>
              <a:t>businesses</a:t>
            </a:r>
          </a:p>
        </p:txBody>
      </p:sp>
      <p:pic>
        <p:nvPicPr>
          <p:cNvPr id="7" name="Content Placeholder 6">
            <a:extLst>
              <a:ext uri="{FF2B5EF4-FFF2-40B4-BE49-F238E27FC236}">
                <a16:creationId xmlns:a16="http://schemas.microsoft.com/office/drawing/2014/main" id="{A9A741C5-1FE9-06B3-F657-84CEF629BF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2583" y="3048281"/>
            <a:ext cx="4346834" cy="3425244"/>
          </a:xfrm>
        </p:spPr>
      </p:pic>
    </p:spTree>
    <p:extLst>
      <p:ext uri="{BB962C8B-B14F-4D97-AF65-F5344CB8AC3E}">
        <p14:creationId xmlns:p14="http://schemas.microsoft.com/office/powerpoint/2010/main" val="585783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568412" y="124119"/>
            <a:ext cx="10552500" cy="3162778"/>
          </a:xfrm>
        </p:spPr>
        <p:txBody>
          <a:bodyPr>
            <a:normAutofit fontScale="90000"/>
          </a:bodyPr>
          <a:lstStyle/>
          <a:p>
            <a:pPr algn="ctr">
              <a:defRPr/>
            </a:pPr>
            <a:r>
              <a:rPr lang="en-GB" sz="4800" dirty="0">
                <a:latin typeface="Arial" panose="020B0604020202020204" pitchFamily="34" charset="0"/>
                <a:cs typeface="Arial" panose="020B0604020202020204" pitchFamily="34" charset="0"/>
              </a:rPr>
              <a:t>In return we become majority profit share holders and receive a minimum of </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60% of net profits of all the </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business we set up as the </a:t>
            </a:r>
            <a:br>
              <a:rPr lang="en-GB" sz="4800" dirty="0">
                <a:latin typeface="Arial" panose="020B0604020202020204" pitchFamily="34" charset="0"/>
                <a:cs typeface="Arial" panose="020B0604020202020204" pitchFamily="34" charset="0"/>
              </a:rPr>
            </a:br>
            <a:r>
              <a:rPr lang="en-GB" sz="4800" b="1" dirty="0">
                <a:latin typeface="Arial" panose="020B0604020202020204" pitchFamily="34" charset="0"/>
                <a:cs typeface="Arial" panose="020B0604020202020204" pitchFamily="34" charset="0"/>
              </a:rPr>
              <a:t>ONE SMALL TOWN Co-operative</a:t>
            </a:r>
          </a:p>
        </p:txBody>
      </p:sp>
      <p:pic>
        <p:nvPicPr>
          <p:cNvPr id="7" name="Content Placeholder 6">
            <a:extLst>
              <a:ext uri="{FF2B5EF4-FFF2-40B4-BE49-F238E27FC236}">
                <a16:creationId xmlns:a16="http://schemas.microsoft.com/office/drawing/2014/main" id="{63EE54DF-93F5-D316-B049-C084845566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0610" y="3746800"/>
            <a:ext cx="3790779" cy="2987081"/>
          </a:xfrm>
        </p:spPr>
      </p:pic>
    </p:spTree>
    <p:extLst>
      <p:ext uri="{BB962C8B-B14F-4D97-AF65-F5344CB8AC3E}">
        <p14:creationId xmlns:p14="http://schemas.microsoft.com/office/powerpoint/2010/main" val="647723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420130" y="741956"/>
            <a:ext cx="11528853" cy="2149525"/>
          </a:xfrm>
        </p:spPr>
        <p:txBody>
          <a:bodyPr>
            <a:normAutofit/>
          </a:bodyPr>
          <a:lstStyle/>
          <a:p>
            <a:pPr algn="ctr">
              <a:defRPr/>
            </a:pPr>
            <a:r>
              <a:rPr lang="en-GB" sz="4000" dirty="0">
                <a:latin typeface="Arial" panose="020B0604020202020204" pitchFamily="34" charset="0"/>
                <a:cs typeface="Arial" panose="020B0604020202020204" pitchFamily="34" charset="0"/>
              </a:rPr>
              <a:t>You can choose where you want to contribute your 3 hours per week, or the OST Platform will allocate you to a specific site. </a:t>
            </a:r>
          </a:p>
        </p:txBody>
      </p:sp>
      <p:pic>
        <p:nvPicPr>
          <p:cNvPr id="7" name="Content Placeholder 6">
            <a:extLst>
              <a:ext uri="{FF2B5EF4-FFF2-40B4-BE49-F238E27FC236}">
                <a16:creationId xmlns:a16="http://schemas.microsoft.com/office/drawing/2014/main" id="{F5384055-C03B-E7BA-E13B-74FC10099E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0929" y="3565013"/>
            <a:ext cx="3630142" cy="2860501"/>
          </a:xfrm>
        </p:spPr>
      </p:pic>
    </p:spTree>
    <p:extLst>
      <p:ext uri="{BB962C8B-B14F-4D97-AF65-F5344CB8AC3E}">
        <p14:creationId xmlns:p14="http://schemas.microsoft.com/office/powerpoint/2010/main" val="3692610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420130" y="222972"/>
            <a:ext cx="11528853" cy="3372844"/>
          </a:xfrm>
        </p:spPr>
        <p:txBody>
          <a:bodyPr>
            <a:normAutofit fontScale="90000"/>
          </a:bodyPr>
          <a:lstStyle/>
          <a:p>
            <a:pPr algn="ctr">
              <a:defRPr/>
            </a:pPr>
            <a:r>
              <a:rPr lang="en-GB" sz="4000" dirty="0">
                <a:latin typeface="Arial" panose="020B0604020202020204" pitchFamily="34" charset="0"/>
                <a:cs typeface="Arial" panose="020B0604020202020204" pitchFamily="34" charset="0"/>
              </a:rPr>
              <a:t>For example:</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You may want to work in the OST bakery, or the horse stables, or brick factory, or carpentry shop, or take care of the elderly, or tend to the community gardens, or the  science lab…</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All of this is possible in ONE SMALL TOWN.</a:t>
            </a:r>
          </a:p>
        </p:txBody>
      </p:sp>
      <p:pic>
        <p:nvPicPr>
          <p:cNvPr id="7" name="Content Placeholder 6">
            <a:extLst>
              <a:ext uri="{FF2B5EF4-FFF2-40B4-BE49-F238E27FC236}">
                <a16:creationId xmlns:a16="http://schemas.microsoft.com/office/drawing/2014/main" id="{F5384055-C03B-E7BA-E13B-74FC10099E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0929" y="3997499"/>
            <a:ext cx="3630142" cy="2860501"/>
          </a:xfrm>
        </p:spPr>
      </p:pic>
    </p:spTree>
    <p:extLst>
      <p:ext uri="{BB962C8B-B14F-4D97-AF65-F5344CB8AC3E}">
        <p14:creationId xmlns:p14="http://schemas.microsoft.com/office/powerpoint/2010/main" val="3982441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420130" y="222972"/>
            <a:ext cx="11528853" cy="3372844"/>
          </a:xfrm>
        </p:spPr>
        <p:txBody>
          <a:bodyPr>
            <a:normAutofit/>
          </a:bodyPr>
          <a:lstStyle/>
          <a:p>
            <a:pPr algn="ctr">
              <a:defRPr/>
            </a:pPr>
            <a:r>
              <a:rPr lang="en-GB" sz="4000" b="1" dirty="0">
                <a:latin typeface="Arial" panose="020B0604020202020204" pitchFamily="34" charset="0"/>
                <a:cs typeface="Arial" panose="020B0604020202020204" pitchFamily="34" charset="0"/>
              </a:rPr>
              <a:t>Skills Training</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All this activity provides a great opportunity for skills training in diverse businesses, which ordinary people would never have the opportunity to experience. </a:t>
            </a:r>
          </a:p>
        </p:txBody>
      </p:sp>
      <p:pic>
        <p:nvPicPr>
          <p:cNvPr id="7" name="Content Placeholder 6">
            <a:extLst>
              <a:ext uri="{FF2B5EF4-FFF2-40B4-BE49-F238E27FC236}">
                <a16:creationId xmlns:a16="http://schemas.microsoft.com/office/drawing/2014/main" id="{F5384055-C03B-E7BA-E13B-74FC10099E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0929" y="3997499"/>
            <a:ext cx="3630142" cy="2860501"/>
          </a:xfrm>
        </p:spPr>
      </p:pic>
    </p:spTree>
    <p:extLst>
      <p:ext uri="{BB962C8B-B14F-4D97-AF65-F5344CB8AC3E}">
        <p14:creationId xmlns:p14="http://schemas.microsoft.com/office/powerpoint/2010/main" val="1807927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617839" y="222972"/>
            <a:ext cx="10898658" cy="3114002"/>
          </a:xfrm>
        </p:spPr>
        <p:txBody>
          <a:bodyPr>
            <a:normAutofit fontScale="90000"/>
          </a:bodyPr>
          <a:lstStyle/>
          <a:p>
            <a:pPr algn="ctr">
              <a:defRPr/>
            </a:pPr>
            <a:r>
              <a:rPr lang="en-GB" sz="4800" b="1" dirty="0">
                <a:latin typeface="Arial" panose="020B0604020202020204" pitchFamily="34" charset="0"/>
                <a:cs typeface="Arial" panose="020B0604020202020204" pitchFamily="34" charset="0"/>
              </a:rPr>
              <a:t>How do members benefit? </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Every contributing participant receives monthly and daily benefits of from all that we grow, build, create, invent… etc.</a:t>
            </a:r>
          </a:p>
        </p:txBody>
      </p:sp>
      <p:pic>
        <p:nvPicPr>
          <p:cNvPr id="7" name="Content Placeholder 6">
            <a:extLst>
              <a:ext uri="{FF2B5EF4-FFF2-40B4-BE49-F238E27FC236}">
                <a16:creationId xmlns:a16="http://schemas.microsoft.com/office/drawing/2014/main" id="{22FCE3E0-52A0-7CE4-5A3C-9C55F8BA67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1118" y="3238995"/>
            <a:ext cx="4309764" cy="3396033"/>
          </a:xfrm>
        </p:spPr>
      </p:pic>
    </p:spTree>
    <p:extLst>
      <p:ext uri="{BB962C8B-B14F-4D97-AF65-F5344CB8AC3E}">
        <p14:creationId xmlns:p14="http://schemas.microsoft.com/office/powerpoint/2010/main" val="3698882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235676" y="222972"/>
            <a:ext cx="10956323" cy="3206028"/>
          </a:xfrm>
        </p:spPr>
        <p:txBody>
          <a:bodyPr>
            <a:normAutofit fontScale="90000"/>
          </a:bodyPr>
          <a:lstStyle/>
          <a:p>
            <a:pPr>
              <a:defRPr/>
            </a:pP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What are the benefits?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1) Monthly basket of food and goods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2) Monthly Cash Dividends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3) One INFINITY Token for every 3-hour shift </a:t>
            </a: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D2183C2C-BA05-0ABE-3563-932B51580F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2483" y="3950334"/>
            <a:ext cx="3407033" cy="2684694"/>
          </a:xfrm>
        </p:spPr>
      </p:pic>
    </p:spTree>
    <p:extLst>
      <p:ext uri="{BB962C8B-B14F-4D97-AF65-F5344CB8AC3E}">
        <p14:creationId xmlns:p14="http://schemas.microsoft.com/office/powerpoint/2010/main" val="2572561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D5B4-AB78-4B35-930B-B8CA58C8A91B}"/>
              </a:ext>
            </a:extLst>
          </p:cNvPr>
          <p:cNvSpPr>
            <a:spLocks noGrp="1"/>
          </p:cNvSpPr>
          <p:nvPr>
            <p:ph type="title"/>
          </p:nvPr>
        </p:nvSpPr>
        <p:spPr>
          <a:xfrm>
            <a:off x="838200" y="130346"/>
            <a:ext cx="10515600" cy="2427502"/>
          </a:xfrm>
        </p:spPr>
        <p:txBody>
          <a:bodyPr>
            <a:normAutofit fontScale="90000"/>
          </a:bodyPr>
          <a:lstStyle/>
          <a:p>
            <a:pPr algn="ctr"/>
            <a:br>
              <a:rPr lang="en-GB" sz="5300" b="1" dirty="0">
                <a:latin typeface="Arial" panose="020B0604020202020204" pitchFamily="34" charset="0"/>
                <a:cs typeface="Arial" panose="020B0604020202020204" pitchFamily="34" charset="0"/>
              </a:rPr>
            </a:br>
            <a:r>
              <a:rPr lang="en-GB" sz="6700" b="1" dirty="0">
                <a:latin typeface="Arial" panose="020B0604020202020204" pitchFamily="34" charset="0"/>
                <a:cs typeface="Arial" panose="020B0604020202020204" pitchFamily="34" charset="0"/>
              </a:rPr>
              <a:t>An Integrated</a:t>
            </a:r>
            <a:r>
              <a:rPr lang="en-GB" sz="6700" dirty="0">
                <a:latin typeface="Arial" panose="020B0604020202020204" pitchFamily="34" charset="0"/>
                <a:cs typeface="Arial" panose="020B0604020202020204" pitchFamily="34" charset="0"/>
              </a:rPr>
              <a:t> </a:t>
            </a:r>
            <a:br>
              <a:rPr lang="en-GB" sz="6700" b="1" dirty="0">
                <a:latin typeface="Arial" panose="020B0604020202020204" pitchFamily="34" charset="0"/>
                <a:cs typeface="Arial" panose="020B0604020202020204" pitchFamily="34" charset="0"/>
              </a:rPr>
            </a:br>
            <a:r>
              <a:rPr lang="en-GB" sz="6700" dirty="0">
                <a:latin typeface="Arial" panose="020B0604020202020204" pitchFamily="34" charset="0"/>
                <a:cs typeface="Arial" panose="020B0604020202020204" pitchFamily="34" charset="0"/>
              </a:rPr>
              <a:t>Community Development Plan</a:t>
            </a:r>
            <a:br>
              <a:rPr lang="en-GB" sz="5300" dirty="0"/>
            </a:br>
            <a:endParaRPr lang="en-ZA" dirty="0"/>
          </a:p>
        </p:txBody>
      </p:sp>
      <p:pic>
        <p:nvPicPr>
          <p:cNvPr id="5" name="Content Placeholder 4">
            <a:extLst>
              <a:ext uri="{FF2B5EF4-FFF2-40B4-BE49-F238E27FC236}">
                <a16:creationId xmlns:a16="http://schemas.microsoft.com/office/drawing/2014/main" id="{0EC29392-FB37-4DA3-AB7D-C13E9C0BAAB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468397" y="5294641"/>
            <a:ext cx="1746076" cy="1325563"/>
          </a:xfrm>
        </p:spPr>
      </p:pic>
      <p:pic>
        <p:nvPicPr>
          <p:cNvPr id="7" name="Content Placeholder 6">
            <a:extLst>
              <a:ext uri="{FF2B5EF4-FFF2-40B4-BE49-F238E27FC236}">
                <a16:creationId xmlns:a16="http://schemas.microsoft.com/office/drawing/2014/main" id="{9657B216-9378-6C41-FD6C-E70CAA9FE21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175687" y="2860463"/>
            <a:ext cx="4907692" cy="3867191"/>
          </a:xfrm>
        </p:spPr>
      </p:pic>
    </p:spTree>
    <p:extLst>
      <p:ext uri="{BB962C8B-B14F-4D97-AF65-F5344CB8AC3E}">
        <p14:creationId xmlns:p14="http://schemas.microsoft.com/office/powerpoint/2010/main" val="144240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0" y="222972"/>
            <a:ext cx="12097265" cy="2470801"/>
          </a:xfrm>
        </p:spPr>
        <p:txBody>
          <a:bodyPr>
            <a:normAutofit/>
          </a:bodyPr>
          <a:lstStyle/>
          <a:p>
            <a:pPr algn="ctr">
              <a:defRPr/>
            </a:pPr>
            <a:r>
              <a:rPr lang="en-GB" sz="4800" dirty="0">
                <a:latin typeface="Arial" panose="020B0604020202020204" pitchFamily="34" charset="0"/>
                <a:cs typeface="Arial" panose="020B0604020202020204" pitchFamily="34" charset="0"/>
              </a:rPr>
              <a:t>A town of 5,000 participants provides</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15,000 hours of </a:t>
            </a:r>
            <a:r>
              <a:rPr lang="en-GB" sz="4800" b="1" dirty="0">
                <a:latin typeface="Arial" panose="020B0604020202020204" pitchFamily="34" charset="0"/>
                <a:cs typeface="Arial" panose="020B0604020202020204" pitchFamily="34" charset="0"/>
              </a:rPr>
              <a:t>FREE Labour</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Per week </a:t>
            </a:r>
          </a:p>
        </p:txBody>
      </p:sp>
      <p:pic>
        <p:nvPicPr>
          <p:cNvPr id="7" name="Content Placeholder 6">
            <a:extLst>
              <a:ext uri="{FF2B5EF4-FFF2-40B4-BE49-F238E27FC236}">
                <a16:creationId xmlns:a16="http://schemas.microsoft.com/office/drawing/2014/main" id="{C37C62E9-0559-4DE7-75F9-DB231F5DC1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7999" y="3682314"/>
            <a:ext cx="3556001" cy="2802079"/>
          </a:xfrm>
        </p:spPr>
      </p:pic>
    </p:spTree>
    <p:extLst>
      <p:ext uri="{BB962C8B-B14F-4D97-AF65-F5344CB8AC3E}">
        <p14:creationId xmlns:p14="http://schemas.microsoft.com/office/powerpoint/2010/main" val="669254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0" y="222972"/>
            <a:ext cx="12097265" cy="3459342"/>
          </a:xfrm>
        </p:spPr>
        <p:txBody>
          <a:bodyPr>
            <a:normAutofit/>
          </a:bodyPr>
          <a:lstStyle/>
          <a:p>
            <a:pPr algn="ctr">
              <a:defRPr/>
            </a:pPr>
            <a:r>
              <a:rPr lang="en-GB" sz="4800" dirty="0">
                <a:latin typeface="Arial" panose="020B0604020202020204" pitchFamily="34" charset="0"/>
                <a:cs typeface="Arial" panose="020B0604020202020204" pitchFamily="34" charset="0"/>
              </a:rPr>
              <a:t>15,000 hours of our own </a:t>
            </a:r>
            <a:r>
              <a:rPr lang="en-GB" sz="4800" b="1" dirty="0">
                <a:latin typeface="Arial" panose="020B0604020202020204" pitchFamily="34" charset="0"/>
                <a:cs typeface="Arial" panose="020B0604020202020204" pitchFamily="34" charset="0"/>
              </a:rPr>
              <a:t>FREE Labour</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per week </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Is equivalent to a company paying $720,000 per month labour costs</a:t>
            </a:r>
          </a:p>
        </p:txBody>
      </p:sp>
      <p:pic>
        <p:nvPicPr>
          <p:cNvPr id="7" name="Content Placeholder 6">
            <a:extLst>
              <a:ext uri="{FF2B5EF4-FFF2-40B4-BE49-F238E27FC236}">
                <a16:creationId xmlns:a16="http://schemas.microsoft.com/office/drawing/2014/main" id="{C37C62E9-0559-4DE7-75F9-DB231F5DC1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7999" y="3682314"/>
            <a:ext cx="3556001" cy="2802079"/>
          </a:xfrm>
        </p:spPr>
      </p:pic>
    </p:spTree>
    <p:extLst>
      <p:ext uri="{BB962C8B-B14F-4D97-AF65-F5344CB8AC3E}">
        <p14:creationId xmlns:p14="http://schemas.microsoft.com/office/powerpoint/2010/main" val="1642691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667265" y="222972"/>
            <a:ext cx="11430000" cy="2742650"/>
          </a:xfrm>
        </p:spPr>
        <p:txBody>
          <a:bodyPr>
            <a:normAutofit/>
          </a:bodyPr>
          <a:lstStyle/>
          <a:p>
            <a:pPr algn="ctr">
              <a:defRPr/>
            </a:pPr>
            <a:r>
              <a:rPr lang="en-GB" sz="4800" dirty="0">
                <a:latin typeface="Arial" panose="020B0604020202020204" pitchFamily="34" charset="0"/>
                <a:cs typeface="Arial" panose="020B0604020202020204" pitchFamily="34" charset="0"/>
              </a:rPr>
              <a:t>This </a:t>
            </a:r>
            <a:r>
              <a:rPr lang="en-GB" sz="4800" b="1" dirty="0">
                <a:latin typeface="Arial" panose="020B0604020202020204" pitchFamily="34" charset="0"/>
                <a:cs typeface="Arial" panose="020B0604020202020204" pitchFamily="34" charset="0"/>
              </a:rPr>
              <a:t>FREE</a:t>
            </a:r>
            <a:r>
              <a:rPr lang="en-GB" sz="4800" dirty="0">
                <a:latin typeface="Arial" panose="020B0604020202020204" pitchFamily="34" charset="0"/>
                <a:cs typeface="Arial" panose="020B0604020202020204" pitchFamily="34" charset="0"/>
              </a:rPr>
              <a:t> labour force</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gives us an unrivalled advantage over any large corporation. </a:t>
            </a:r>
          </a:p>
        </p:txBody>
      </p:sp>
      <p:pic>
        <p:nvPicPr>
          <p:cNvPr id="7" name="Content Placeholder 6">
            <a:extLst>
              <a:ext uri="{FF2B5EF4-FFF2-40B4-BE49-F238E27FC236}">
                <a16:creationId xmlns:a16="http://schemas.microsoft.com/office/drawing/2014/main" id="{587475E9-4BF3-87D0-F553-3BD560C5C5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5004" y="3560314"/>
            <a:ext cx="3901991" cy="3074714"/>
          </a:xfrm>
        </p:spPr>
      </p:pic>
    </p:spTree>
    <p:extLst>
      <p:ext uri="{BB962C8B-B14F-4D97-AF65-F5344CB8AC3E}">
        <p14:creationId xmlns:p14="http://schemas.microsoft.com/office/powerpoint/2010/main" val="3400907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667265" y="222972"/>
            <a:ext cx="11430000" cy="2643796"/>
          </a:xfrm>
        </p:spPr>
        <p:txBody>
          <a:bodyPr>
            <a:normAutofit/>
          </a:bodyPr>
          <a:lstStyle/>
          <a:p>
            <a:pPr algn="ctr">
              <a:defRPr/>
            </a:pPr>
            <a:r>
              <a:rPr lang="en-GB" sz="4800" dirty="0">
                <a:latin typeface="Arial" panose="020B0604020202020204" pitchFamily="34" charset="0"/>
                <a:cs typeface="Arial" panose="020B0604020202020204" pitchFamily="34" charset="0"/>
              </a:rPr>
              <a:t>We can build, manufacture or grow anything we choose </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as a united, co-operative community. </a:t>
            </a:r>
          </a:p>
        </p:txBody>
      </p:sp>
      <p:pic>
        <p:nvPicPr>
          <p:cNvPr id="7" name="Content Placeholder 6">
            <a:extLst>
              <a:ext uri="{FF2B5EF4-FFF2-40B4-BE49-F238E27FC236}">
                <a16:creationId xmlns:a16="http://schemas.microsoft.com/office/drawing/2014/main" id="{7F397233-C880-903F-CCAB-8C27AA1132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3729" y="3053993"/>
            <a:ext cx="4544542" cy="3581035"/>
          </a:xfrm>
        </p:spPr>
      </p:pic>
    </p:spTree>
    <p:extLst>
      <p:ext uri="{BB962C8B-B14F-4D97-AF65-F5344CB8AC3E}">
        <p14:creationId xmlns:p14="http://schemas.microsoft.com/office/powerpoint/2010/main" val="3639516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667265" y="222972"/>
            <a:ext cx="11430000" cy="3206028"/>
          </a:xfrm>
        </p:spPr>
        <p:txBody>
          <a:bodyPr>
            <a:normAutofit fontScale="90000"/>
          </a:bodyPr>
          <a:lstStyle/>
          <a:p>
            <a:pPr algn="ctr">
              <a:defRPr/>
            </a:pPr>
            <a:r>
              <a:rPr lang="en-GB" sz="4800" b="1" dirty="0">
                <a:latin typeface="Arial" panose="020B0604020202020204" pitchFamily="34" charset="0"/>
                <a:cs typeface="Arial" panose="020B0604020202020204" pitchFamily="34" charset="0"/>
              </a:rPr>
              <a:t>Every member is required to contribute</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a minimum of 3 hours per week to get all the benefits.</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But members can contribute up to 3 hours per day if they choose.</a:t>
            </a:r>
          </a:p>
        </p:txBody>
      </p:sp>
      <p:pic>
        <p:nvPicPr>
          <p:cNvPr id="7" name="Content Placeholder 6">
            <a:extLst>
              <a:ext uri="{FF2B5EF4-FFF2-40B4-BE49-F238E27FC236}">
                <a16:creationId xmlns:a16="http://schemas.microsoft.com/office/drawing/2014/main" id="{BBD5859A-6955-8E11-85D8-C8E2E6D737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5094" y="3765332"/>
            <a:ext cx="3641811" cy="2869696"/>
          </a:xfrm>
        </p:spPr>
      </p:pic>
    </p:spTree>
    <p:extLst>
      <p:ext uri="{BB962C8B-B14F-4D97-AF65-F5344CB8AC3E}">
        <p14:creationId xmlns:p14="http://schemas.microsoft.com/office/powerpoint/2010/main" val="1845295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667265" y="222972"/>
            <a:ext cx="11430000" cy="2643796"/>
          </a:xfrm>
        </p:spPr>
        <p:txBody>
          <a:bodyPr>
            <a:normAutofit fontScale="90000"/>
          </a:bodyPr>
          <a:lstStyle/>
          <a:p>
            <a:pPr algn="ctr">
              <a:defRPr/>
            </a:pPr>
            <a:r>
              <a:rPr lang="en-GB" sz="4800" dirty="0">
                <a:latin typeface="Arial" panose="020B0604020202020204" pitchFamily="34" charset="0"/>
                <a:cs typeface="Arial" panose="020B0604020202020204" pitchFamily="34" charset="0"/>
              </a:rPr>
              <a:t>Members receive </a:t>
            </a:r>
            <a:br>
              <a:rPr lang="en-GB" sz="4800" dirty="0">
                <a:latin typeface="Arial" panose="020B0604020202020204" pitchFamily="34" charset="0"/>
                <a:cs typeface="Arial" panose="020B0604020202020204" pitchFamily="34" charset="0"/>
              </a:rPr>
            </a:br>
            <a:r>
              <a:rPr lang="en-GB" sz="4800" b="1" dirty="0">
                <a:latin typeface="Arial" panose="020B0604020202020204" pitchFamily="34" charset="0"/>
                <a:cs typeface="Arial" panose="020B0604020202020204" pitchFamily="34" charset="0"/>
              </a:rPr>
              <a:t>ONE INFINITY Token</a:t>
            </a:r>
            <a:br>
              <a:rPr lang="en-GB" sz="4800" b="1"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For every </a:t>
            </a:r>
            <a:r>
              <a:rPr lang="en-GB" sz="4800" b="1" dirty="0">
                <a:latin typeface="Arial" panose="020B0604020202020204" pitchFamily="34" charset="0"/>
                <a:cs typeface="Arial" panose="020B0604020202020204" pitchFamily="34" charset="0"/>
              </a:rPr>
              <a:t>3-hour shift </a:t>
            </a:r>
            <a:r>
              <a:rPr lang="en-GB" sz="4800" dirty="0">
                <a:latin typeface="Arial" panose="020B0604020202020204" pitchFamily="34" charset="0"/>
                <a:cs typeface="Arial" panose="020B0604020202020204" pitchFamily="34" charset="0"/>
              </a:rPr>
              <a:t>completed</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Deposited automatically into their digital wallet</a:t>
            </a:r>
          </a:p>
        </p:txBody>
      </p:sp>
      <p:pic>
        <p:nvPicPr>
          <p:cNvPr id="7" name="Content Placeholder 6">
            <a:extLst>
              <a:ext uri="{FF2B5EF4-FFF2-40B4-BE49-F238E27FC236}">
                <a16:creationId xmlns:a16="http://schemas.microsoft.com/office/drawing/2014/main" id="{C935C59F-7653-B8F8-2B9E-5FEC28E3A4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1063" y="3138488"/>
            <a:ext cx="4609874" cy="3606800"/>
          </a:xfrm>
        </p:spPr>
      </p:pic>
    </p:spTree>
    <p:extLst>
      <p:ext uri="{BB962C8B-B14F-4D97-AF65-F5344CB8AC3E}">
        <p14:creationId xmlns:p14="http://schemas.microsoft.com/office/powerpoint/2010/main" val="1694043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81000" y="222972"/>
            <a:ext cx="11430000" cy="2582012"/>
          </a:xfrm>
        </p:spPr>
        <p:txBody>
          <a:bodyPr>
            <a:normAutofit/>
          </a:bodyPr>
          <a:lstStyle/>
          <a:p>
            <a:pPr algn="ctr">
              <a:defRPr/>
            </a:pPr>
            <a:r>
              <a:rPr lang="en-GB" sz="4000" b="1" dirty="0">
                <a:latin typeface="Arial" panose="020B0604020202020204" pitchFamily="34" charset="0"/>
                <a:cs typeface="Arial" panose="020B0604020202020204" pitchFamily="34" charset="0"/>
              </a:rPr>
              <a:t>INFINITY Tokens</a:t>
            </a:r>
            <a:br>
              <a:rPr lang="en-GB" sz="4000" b="1"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Are our own private membership reward system.</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A unique community token</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backed by our own labour and sweat equity</a:t>
            </a:r>
          </a:p>
        </p:txBody>
      </p:sp>
      <p:pic>
        <p:nvPicPr>
          <p:cNvPr id="7" name="Content Placeholder 6">
            <a:extLst>
              <a:ext uri="{FF2B5EF4-FFF2-40B4-BE49-F238E27FC236}">
                <a16:creationId xmlns:a16="http://schemas.microsoft.com/office/drawing/2014/main" id="{C935C59F-7653-B8F8-2B9E-5FEC28E3A4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8287" y="3033672"/>
            <a:ext cx="4775426" cy="3736329"/>
          </a:xfrm>
        </p:spPr>
      </p:pic>
    </p:spTree>
    <p:extLst>
      <p:ext uri="{BB962C8B-B14F-4D97-AF65-F5344CB8AC3E}">
        <p14:creationId xmlns:p14="http://schemas.microsoft.com/office/powerpoint/2010/main" val="3146970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45989" y="310119"/>
            <a:ext cx="11479427" cy="2556649"/>
          </a:xfrm>
        </p:spPr>
        <p:txBody>
          <a:bodyPr>
            <a:normAutofit/>
          </a:bodyPr>
          <a:lstStyle/>
          <a:p>
            <a:pPr algn="ctr">
              <a:defRPr/>
            </a:pPr>
            <a:r>
              <a:rPr lang="en-GB" sz="4000" dirty="0">
                <a:latin typeface="Arial" panose="020B0604020202020204" pitchFamily="34" charset="0"/>
                <a:cs typeface="Arial" panose="020B0604020202020204" pitchFamily="34" charset="0"/>
              </a:rPr>
              <a:t>Every business is managed by the best possible management team.</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The rest of the work is done by our members </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as part of their 3-hours per week contribution.</a:t>
            </a:r>
          </a:p>
        </p:txBody>
      </p:sp>
      <p:pic>
        <p:nvPicPr>
          <p:cNvPr id="7" name="Content Placeholder 6">
            <a:extLst>
              <a:ext uri="{FF2B5EF4-FFF2-40B4-BE49-F238E27FC236}">
                <a16:creationId xmlns:a16="http://schemas.microsoft.com/office/drawing/2014/main" id="{B588359B-5F85-3D39-F0C5-088162579B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7665" y="3200532"/>
            <a:ext cx="4247980" cy="3347349"/>
          </a:xfrm>
        </p:spPr>
      </p:pic>
    </p:spTree>
    <p:extLst>
      <p:ext uri="{BB962C8B-B14F-4D97-AF65-F5344CB8AC3E}">
        <p14:creationId xmlns:p14="http://schemas.microsoft.com/office/powerpoint/2010/main" val="4253116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45989" y="310119"/>
            <a:ext cx="11479427" cy="3026855"/>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The </a:t>
            </a:r>
            <a:r>
              <a:rPr lang="en-GB" sz="5400" b="1" dirty="0">
                <a:latin typeface="Arial" panose="020B0604020202020204" pitchFamily="34" charset="0"/>
                <a:cs typeface="Arial" panose="020B0604020202020204" pitchFamily="34" charset="0"/>
              </a:rPr>
              <a:t>People’s Council</a:t>
            </a:r>
            <a:br>
              <a:rPr lang="en-GB" sz="5400" b="1"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will be voted in by the members</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The council will manage the OST office and interests of the people. </a:t>
            </a:r>
          </a:p>
        </p:txBody>
      </p:sp>
      <p:pic>
        <p:nvPicPr>
          <p:cNvPr id="7" name="Content Placeholder 6">
            <a:extLst>
              <a:ext uri="{FF2B5EF4-FFF2-40B4-BE49-F238E27FC236}">
                <a16:creationId xmlns:a16="http://schemas.microsoft.com/office/drawing/2014/main" id="{962B4D48-3575-495F-7424-FFB71BD8F4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0660" y="3429000"/>
            <a:ext cx="3866292" cy="3046584"/>
          </a:xfrm>
        </p:spPr>
      </p:pic>
    </p:spTree>
    <p:extLst>
      <p:ext uri="{BB962C8B-B14F-4D97-AF65-F5344CB8AC3E}">
        <p14:creationId xmlns:p14="http://schemas.microsoft.com/office/powerpoint/2010/main" val="3583592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35924" y="222971"/>
            <a:ext cx="11677135" cy="3240242"/>
          </a:xfrm>
        </p:spPr>
        <p:txBody>
          <a:bodyPr>
            <a:normAutofit fontScale="90000"/>
          </a:bodyPr>
          <a:lstStyle/>
          <a:p>
            <a:pPr algn="ctr">
              <a:defRPr/>
            </a:pPr>
            <a:r>
              <a:rPr lang="en-GB" sz="4800" dirty="0">
                <a:latin typeface="Arial" panose="020B0604020202020204" pitchFamily="34" charset="0"/>
                <a:cs typeface="Arial" panose="020B0604020202020204" pitchFamily="34" charset="0"/>
              </a:rPr>
              <a:t>You don’t have to live in an active town to be a member. </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Everyone, everywhere, can become a </a:t>
            </a:r>
            <a:r>
              <a:rPr lang="en-GB" sz="4800" b="1" dirty="0">
                <a:latin typeface="Arial" panose="020B0604020202020204" pitchFamily="34" charset="0"/>
                <a:cs typeface="Arial" panose="020B0604020202020204" pitchFamily="34" charset="0"/>
              </a:rPr>
              <a:t>GLOBAL</a:t>
            </a:r>
            <a:r>
              <a:rPr lang="en-GB" sz="4800" dirty="0">
                <a:latin typeface="Arial" panose="020B0604020202020204" pitchFamily="34" charset="0"/>
                <a:cs typeface="Arial" panose="020B0604020202020204" pitchFamily="34" charset="0"/>
              </a:rPr>
              <a:t> member of the ONE SMALL TOWN initiative. Just sign up on the platform.</a:t>
            </a:r>
          </a:p>
        </p:txBody>
      </p:sp>
      <p:pic>
        <p:nvPicPr>
          <p:cNvPr id="7" name="Content Placeholder 6">
            <a:extLst>
              <a:ext uri="{FF2B5EF4-FFF2-40B4-BE49-F238E27FC236}">
                <a16:creationId xmlns:a16="http://schemas.microsoft.com/office/drawing/2014/main" id="{217BD03C-A37C-9E59-7F41-DD174CADDB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3629" y="3794543"/>
            <a:ext cx="3604741" cy="2840486"/>
          </a:xfrm>
        </p:spPr>
      </p:pic>
    </p:spTree>
    <p:extLst>
      <p:ext uri="{BB962C8B-B14F-4D97-AF65-F5344CB8AC3E}">
        <p14:creationId xmlns:p14="http://schemas.microsoft.com/office/powerpoint/2010/main" val="3521672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9FCF-3C98-42D9-85CE-64EE0FD3E3D0}"/>
              </a:ext>
            </a:extLst>
          </p:cNvPr>
          <p:cNvSpPr>
            <a:spLocks noGrp="1"/>
          </p:cNvSpPr>
          <p:nvPr>
            <p:ph type="title"/>
          </p:nvPr>
        </p:nvSpPr>
        <p:spPr>
          <a:xfrm>
            <a:off x="0" y="128306"/>
            <a:ext cx="12192000" cy="3922993"/>
          </a:xfrm>
        </p:spPr>
        <p:txBody>
          <a:bodyPr>
            <a:normAutofit fontScale="90000"/>
          </a:bodyPr>
          <a:lstStyle/>
          <a:p>
            <a:pPr algn="ctr"/>
            <a:br>
              <a:rPr lang="en-ZA" sz="5400" b="1"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People of our town choose to work together, </a:t>
            </a:r>
            <a:r>
              <a:rPr lang="en-ZA" b="1" dirty="0">
                <a:latin typeface="Arial" panose="020B0604020202020204" pitchFamily="34" charset="0"/>
                <a:cs typeface="Arial" panose="020B0604020202020204" pitchFamily="34" charset="0"/>
              </a:rPr>
              <a:t>Cooperate</a:t>
            </a:r>
            <a:r>
              <a:rPr lang="en-ZA" dirty="0">
                <a:latin typeface="Arial" panose="020B0604020202020204" pitchFamily="34" charset="0"/>
                <a:cs typeface="Arial" panose="020B0604020202020204" pitchFamily="34" charset="0"/>
              </a:rPr>
              <a:t> and </a:t>
            </a:r>
            <a:r>
              <a:rPr lang="en-ZA" b="1" dirty="0">
                <a:latin typeface="Arial" panose="020B0604020202020204" pitchFamily="34" charset="0"/>
                <a:cs typeface="Arial" panose="020B0604020202020204" pitchFamily="34" charset="0"/>
              </a:rPr>
              <a:t>Collaborate</a:t>
            </a:r>
            <a:r>
              <a:rPr lang="en-ZA" dirty="0">
                <a:latin typeface="Arial" panose="020B0604020202020204" pitchFamily="34" charset="0"/>
                <a:cs typeface="Arial" panose="020B0604020202020204" pitchFamily="34" charset="0"/>
              </a:rPr>
              <a:t> in starting new businesses, fixing our town, and anything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else we choose to do.</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We beautify our towns, start community upliftment projects, fix roads &amp; parks, start many diverse businesses, arts, culture, sports, recreation, etc. </a:t>
            </a:r>
            <a:br>
              <a:rPr lang="en-ZA" dirty="0">
                <a:latin typeface="+mn-lt"/>
              </a:rPr>
            </a:br>
            <a:endParaRPr lang="en-ZA" sz="5300" dirty="0">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AD72ED4C-EC86-39D8-2651-A1358CFFE5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4369" y="4284366"/>
            <a:ext cx="3103262" cy="2445327"/>
          </a:xfrm>
        </p:spPr>
      </p:pic>
    </p:spTree>
    <p:extLst>
      <p:ext uri="{BB962C8B-B14F-4D97-AF65-F5344CB8AC3E}">
        <p14:creationId xmlns:p14="http://schemas.microsoft.com/office/powerpoint/2010/main" val="32241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35924" y="222971"/>
            <a:ext cx="11677135" cy="4373743"/>
          </a:xfrm>
        </p:spPr>
        <p:txBody>
          <a:bodyPr>
            <a:normAutofit fontScale="90000"/>
          </a:bodyPr>
          <a:lstStyle/>
          <a:p>
            <a:pPr algn="ctr">
              <a:defRPr/>
            </a:pP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Global</a:t>
            </a:r>
            <a:r>
              <a:rPr lang="en-GB" sz="3600" dirty="0">
                <a:latin typeface="Arial" panose="020B0604020202020204" pitchFamily="34" charset="0"/>
                <a:cs typeface="Arial" panose="020B0604020202020204" pitchFamily="34" charset="0"/>
              </a:rPr>
              <a:t> OST members don’t contribute 3 hours per week. But they still get an account with a Digital Wallet. You can buy INFINITY tokens instead of earning them, and store them in your digital wallet and wait while they increase in value.</a:t>
            </a:r>
            <a:br>
              <a:rPr lang="en-GB" sz="3600" dirty="0">
                <a:latin typeface="Arial" panose="020B0604020202020204" pitchFamily="34" charset="0"/>
                <a:cs typeface="Arial" panose="020B0604020202020204" pitchFamily="34" charset="0"/>
              </a:rPr>
            </a:b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You can send tokens or share them with any other member instantly and for free. Or you can trade them, or sell them on the OST platform to a willing buyer.</a:t>
            </a: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217BD03C-A37C-9E59-7F41-DD174CADDB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4262" y="4856206"/>
            <a:ext cx="2398562" cy="1890034"/>
          </a:xfrm>
        </p:spPr>
      </p:pic>
    </p:spTree>
    <p:extLst>
      <p:ext uri="{BB962C8B-B14F-4D97-AF65-F5344CB8AC3E}">
        <p14:creationId xmlns:p14="http://schemas.microsoft.com/office/powerpoint/2010/main" val="1971057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420130" y="519534"/>
            <a:ext cx="11528853" cy="1964174"/>
          </a:xfrm>
        </p:spPr>
        <p:txBody>
          <a:bodyPr>
            <a:normAutofit/>
          </a:bodyPr>
          <a:lstStyle/>
          <a:p>
            <a:pPr algn="ctr">
              <a:defRPr/>
            </a:pPr>
            <a:r>
              <a:rPr lang="en-GB" sz="4000" dirty="0">
                <a:latin typeface="Arial" panose="020B0604020202020204" pitchFamily="34" charset="0"/>
                <a:cs typeface="Arial" panose="020B0604020202020204" pitchFamily="34" charset="0"/>
              </a:rPr>
              <a:t>We are creating food security for our community.</a:t>
            </a:r>
            <a:br>
              <a:rPr lang="en-GB" sz="4800" dirty="0">
                <a:latin typeface="Arial" panose="020B0604020202020204" pitchFamily="34" charset="0"/>
                <a:cs typeface="Arial" panose="020B0604020202020204" pitchFamily="34" charset="0"/>
              </a:rPr>
            </a:br>
            <a:r>
              <a:rPr lang="en-GB" sz="4800" b="1" dirty="0">
                <a:latin typeface="Arial" panose="020B0604020202020204" pitchFamily="34" charset="0"/>
                <a:cs typeface="Arial" panose="020B0604020202020204" pitchFamily="34" charset="0"/>
              </a:rPr>
              <a:t>How do we start? </a:t>
            </a:r>
          </a:p>
        </p:txBody>
      </p:sp>
      <p:pic>
        <p:nvPicPr>
          <p:cNvPr id="7" name="Content Placeholder 6">
            <a:extLst>
              <a:ext uri="{FF2B5EF4-FFF2-40B4-BE49-F238E27FC236}">
                <a16:creationId xmlns:a16="http://schemas.microsoft.com/office/drawing/2014/main" id="{F5384055-C03B-E7BA-E13B-74FC10099E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9485" y="3339457"/>
            <a:ext cx="3630142" cy="2860501"/>
          </a:xfrm>
        </p:spPr>
      </p:pic>
    </p:spTree>
    <p:extLst>
      <p:ext uri="{BB962C8B-B14F-4D97-AF65-F5344CB8AC3E}">
        <p14:creationId xmlns:p14="http://schemas.microsoft.com/office/powerpoint/2010/main" val="184163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21276" y="311958"/>
            <a:ext cx="11726562" cy="3530993"/>
          </a:xfrm>
        </p:spPr>
        <p:txBody>
          <a:bodyPr>
            <a:noAutofit/>
          </a:bodyPr>
          <a:lstStyle/>
          <a:p>
            <a:pPr algn="ctr">
              <a:defRPr/>
            </a:pPr>
            <a:r>
              <a:rPr lang="en-GB" sz="4000" dirty="0">
                <a:latin typeface="Arial" panose="020B0604020202020204" pitchFamily="34" charset="0"/>
                <a:cs typeface="Arial" panose="020B0604020202020204" pitchFamily="34" charset="0"/>
              </a:rPr>
              <a:t>We identify what land we have available,</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Reach agreements with local farmers,</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Then we grow, as much food as we need for ourselves, </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AND, we grow as much as possible for commercial sales and export.</a:t>
            </a:r>
          </a:p>
        </p:txBody>
      </p:sp>
      <p:pic>
        <p:nvPicPr>
          <p:cNvPr id="7" name="Content Placeholder 6">
            <a:extLst>
              <a:ext uri="{FF2B5EF4-FFF2-40B4-BE49-F238E27FC236}">
                <a16:creationId xmlns:a16="http://schemas.microsoft.com/office/drawing/2014/main" id="{F030E14A-263D-55E0-245C-7F20142F7D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9660" y="4522573"/>
            <a:ext cx="2332679" cy="1838118"/>
          </a:xfrm>
        </p:spPr>
      </p:pic>
    </p:spTree>
    <p:extLst>
      <p:ext uri="{BB962C8B-B14F-4D97-AF65-F5344CB8AC3E}">
        <p14:creationId xmlns:p14="http://schemas.microsoft.com/office/powerpoint/2010/main" val="2032736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420130" y="222972"/>
            <a:ext cx="11528853" cy="3076281"/>
          </a:xfrm>
        </p:spPr>
        <p:txBody>
          <a:bodyPr>
            <a:normAutofit fontScale="90000"/>
          </a:bodyPr>
          <a:lstStyle/>
          <a:p>
            <a:pPr algn="ctr">
              <a:defRPr/>
            </a:pPr>
            <a:r>
              <a:rPr lang="en-GB" sz="4000" dirty="0">
                <a:latin typeface="Arial" panose="020B0604020202020204" pitchFamily="34" charset="0"/>
                <a:cs typeface="Arial" panose="020B0604020202020204" pitchFamily="34" charset="0"/>
              </a:rPr>
              <a:t>In addition to food, </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A portion of all the goods we manufacture is reserved and distributed to ourselves,</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as part of our monthly basket of goods.</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For example: Clothing, furniture, toiletries, technology, healthcare products, etc. </a:t>
            </a:r>
          </a:p>
        </p:txBody>
      </p:sp>
      <p:pic>
        <p:nvPicPr>
          <p:cNvPr id="7" name="Content Placeholder 6">
            <a:extLst>
              <a:ext uri="{FF2B5EF4-FFF2-40B4-BE49-F238E27FC236}">
                <a16:creationId xmlns:a16="http://schemas.microsoft.com/office/drawing/2014/main" id="{F5384055-C03B-E7BA-E13B-74FC10099E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0929" y="3997499"/>
            <a:ext cx="3630142" cy="2860501"/>
          </a:xfrm>
        </p:spPr>
      </p:pic>
    </p:spTree>
    <p:extLst>
      <p:ext uri="{BB962C8B-B14F-4D97-AF65-F5344CB8AC3E}">
        <p14:creationId xmlns:p14="http://schemas.microsoft.com/office/powerpoint/2010/main" val="3149846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21276" y="311958"/>
            <a:ext cx="11726562" cy="2023469"/>
          </a:xfrm>
        </p:spPr>
        <p:txBody>
          <a:bodyPr>
            <a:noAutofit/>
          </a:bodyPr>
          <a:lstStyle/>
          <a:p>
            <a:pPr algn="ctr">
              <a:defRPr/>
            </a:pPr>
            <a:br>
              <a:rPr lang="en-GB" sz="5400" dirty="0">
                <a:latin typeface="Arial" panose="020B0604020202020204" pitchFamily="34" charset="0"/>
                <a:cs typeface="Arial" panose="020B0604020202020204" pitchFamily="34" charset="0"/>
              </a:rPr>
            </a:br>
            <a:br>
              <a:rPr lang="en-GB" sz="5400"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Net profits are also distributed monthly to all contributing members equally. </a:t>
            </a:r>
            <a:br>
              <a:rPr lang="en-GB" sz="5400" dirty="0">
                <a:latin typeface="Arial" panose="020B0604020202020204" pitchFamily="34" charset="0"/>
                <a:cs typeface="Arial" panose="020B0604020202020204" pitchFamily="34" charset="0"/>
              </a:rPr>
            </a:br>
            <a:br>
              <a:rPr lang="en-GB" sz="5400" dirty="0">
                <a:latin typeface="Arial" panose="020B0604020202020204" pitchFamily="34" charset="0"/>
                <a:cs typeface="Arial" panose="020B0604020202020204" pitchFamily="34" charset="0"/>
              </a:rPr>
            </a:br>
            <a:endParaRPr lang="en-GB" sz="5400" dirty="0">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F9CEB4FE-0E32-F954-F332-62848F7CB8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7107" y="3429000"/>
            <a:ext cx="3617785" cy="2850764"/>
          </a:xfrm>
        </p:spPr>
      </p:pic>
    </p:spTree>
    <p:extLst>
      <p:ext uri="{BB962C8B-B14F-4D97-AF65-F5344CB8AC3E}">
        <p14:creationId xmlns:p14="http://schemas.microsoft.com/office/powerpoint/2010/main" val="365554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900069" y="272399"/>
            <a:ext cx="10391861" cy="1383406"/>
          </a:xfrm>
        </p:spPr>
        <p:txBody>
          <a:bodyPr>
            <a:normAutofit/>
          </a:bodyPr>
          <a:lstStyle/>
          <a:p>
            <a:pPr algn="ctr">
              <a:defRPr/>
            </a:pPr>
            <a:r>
              <a:rPr lang="en-GB" sz="5400" b="1" dirty="0">
                <a:latin typeface="Arial" panose="020B0604020202020204" pitchFamily="34" charset="0"/>
                <a:cs typeface="Arial" panose="020B0604020202020204" pitchFamily="34" charset="0"/>
              </a:rPr>
              <a:t>What is the Role of Investors?</a:t>
            </a:r>
          </a:p>
        </p:txBody>
      </p:sp>
      <p:pic>
        <p:nvPicPr>
          <p:cNvPr id="7" name="Content Placeholder 6">
            <a:extLst>
              <a:ext uri="{FF2B5EF4-FFF2-40B4-BE49-F238E27FC236}">
                <a16:creationId xmlns:a16="http://schemas.microsoft.com/office/drawing/2014/main" id="{E95863A8-2E58-0C03-8C72-7F4F2EAC4B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4948" y="2010976"/>
            <a:ext cx="5522101" cy="4351338"/>
          </a:xfrm>
        </p:spPr>
      </p:pic>
    </p:spTree>
    <p:extLst>
      <p:ext uri="{BB962C8B-B14F-4D97-AF65-F5344CB8AC3E}">
        <p14:creationId xmlns:p14="http://schemas.microsoft.com/office/powerpoint/2010/main" val="3008249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21276" y="311959"/>
            <a:ext cx="11726562" cy="2196463"/>
          </a:xfrm>
        </p:spPr>
        <p:txBody>
          <a:bodyPr>
            <a:noAutofit/>
          </a:bodyPr>
          <a:lstStyle/>
          <a:p>
            <a:pPr algn="ctr">
              <a:defRPr/>
            </a:pP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Investors provides the funds to launch our new businesses if necessary</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Investors retain a max of 30% </a:t>
            </a:r>
            <a:br>
              <a:rPr lang="en-GB" sz="4000" dirty="0">
                <a:latin typeface="Arial" panose="020B0604020202020204" pitchFamily="34" charset="0"/>
                <a:cs typeface="Arial" panose="020B0604020202020204" pitchFamily="34" charset="0"/>
              </a:rPr>
            </a:br>
            <a:endParaRPr lang="en-GB" sz="4000" dirty="0">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B55DC3E8-40FE-4875-B3D0-9C002539FB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5259" y="3429000"/>
            <a:ext cx="4161482" cy="3279189"/>
          </a:xfrm>
        </p:spPr>
      </p:pic>
    </p:spTree>
    <p:extLst>
      <p:ext uri="{BB962C8B-B14F-4D97-AF65-F5344CB8AC3E}">
        <p14:creationId xmlns:p14="http://schemas.microsoft.com/office/powerpoint/2010/main" val="362150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21276" y="311958"/>
            <a:ext cx="11726562" cy="2344745"/>
          </a:xfrm>
        </p:spPr>
        <p:txBody>
          <a:bodyPr>
            <a:noAutofit/>
          </a:bodyPr>
          <a:lstStyle/>
          <a:p>
            <a:pPr algn="ctr">
              <a:defRPr/>
            </a:pPr>
            <a:r>
              <a:rPr lang="en-GB" dirty="0">
                <a:latin typeface="Arial" panose="020B0604020202020204" pitchFamily="34" charset="0"/>
                <a:cs typeface="Arial" panose="020B0604020202020204" pitchFamily="34" charset="0"/>
              </a:rPr>
              <a:t>But the community can FUND their own businesses with their own funds where possible, without the need for investors.</a:t>
            </a:r>
          </a:p>
        </p:txBody>
      </p:sp>
      <p:pic>
        <p:nvPicPr>
          <p:cNvPr id="7" name="Content Placeholder 6">
            <a:extLst>
              <a:ext uri="{FF2B5EF4-FFF2-40B4-BE49-F238E27FC236}">
                <a16:creationId xmlns:a16="http://schemas.microsoft.com/office/drawing/2014/main" id="{34150AF7-493B-64CF-0217-D04FC10056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8238" y="3176601"/>
            <a:ext cx="4260336" cy="3357085"/>
          </a:xfrm>
        </p:spPr>
      </p:pic>
    </p:spTree>
    <p:extLst>
      <p:ext uri="{BB962C8B-B14F-4D97-AF65-F5344CB8AC3E}">
        <p14:creationId xmlns:p14="http://schemas.microsoft.com/office/powerpoint/2010/main" val="3397514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790832" y="311959"/>
            <a:ext cx="11257005" cy="2925512"/>
          </a:xfrm>
        </p:spPr>
        <p:txBody>
          <a:bodyPr>
            <a:noAutofit/>
          </a:bodyPr>
          <a:lstStyle/>
          <a:p>
            <a:pPr>
              <a:defRPr/>
            </a:pPr>
            <a:br>
              <a:rPr lang="en-GB" sz="5400" dirty="0">
                <a:latin typeface="Arial" panose="020B0604020202020204" pitchFamily="34" charset="0"/>
                <a:cs typeface="Arial" panose="020B0604020202020204" pitchFamily="34" charset="0"/>
              </a:rPr>
            </a:br>
            <a:br>
              <a:rPr lang="en-GB" sz="5400" dirty="0">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rPr>
              <a:t>Net</a:t>
            </a:r>
            <a:r>
              <a:rPr lang="en-GB" sz="4000" dirty="0">
                <a:latin typeface="Arial" panose="020B0604020202020204" pitchFamily="34" charset="0"/>
                <a:cs typeface="Arial" panose="020B0604020202020204" pitchFamily="34" charset="0"/>
              </a:rPr>
              <a:t> </a:t>
            </a:r>
            <a:r>
              <a:rPr lang="en-GB" sz="4000" b="1" dirty="0">
                <a:latin typeface="Arial" panose="020B0604020202020204" pitchFamily="34" charset="0"/>
                <a:cs typeface="Arial" panose="020B0604020202020204" pitchFamily="34" charset="0"/>
              </a:rPr>
              <a:t>Profit Revenue Split</a:t>
            </a:r>
            <a:br>
              <a:rPr lang="en-GB" sz="40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 </a:t>
            </a:r>
            <a:r>
              <a:rPr lang="en-GB" sz="3600" dirty="0">
                <a:latin typeface="Arial" panose="020B0604020202020204" pitchFamily="34" charset="0"/>
                <a:cs typeface="Arial" panose="020B0604020202020204" pitchFamily="34" charset="0"/>
              </a:rPr>
              <a:t>60% to OST members (could be 90% if community 									provides funding)</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 </a:t>
            </a:r>
            <a:r>
              <a:rPr lang="en-GB" sz="3600" dirty="0">
                <a:latin typeface="Arial" panose="020B0604020202020204" pitchFamily="34" charset="0"/>
                <a:cs typeface="Arial" panose="020B0604020202020204" pitchFamily="34" charset="0"/>
              </a:rPr>
              <a:t>30% to Investor</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- 10% to OST local &amp; head office for operational costs</a:t>
            </a:r>
            <a:br>
              <a:rPr lang="en-GB" sz="5400" dirty="0">
                <a:latin typeface="Arial" panose="020B0604020202020204" pitchFamily="34" charset="0"/>
                <a:cs typeface="Arial" panose="020B0604020202020204" pitchFamily="34" charset="0"/>
              </a:rPr>
            </a:br>
            <a:br>
              <a:rPr lang="en-GB" sz="5400" dirty="0">
                <a:latin typeface="Arial" panose="020B0604020202020204" pitchFamily="34" charset="0"/>
                <a:cs typeface="Arial" panose="020B0604020202020204" pitchFamily="34" charset="0"/>
              </a:rPr>
            </a:br>
            <a:endParaRPr lang="en-GB" sz="5400" dirty="0">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D1A8BEE9-3FCC-7877-1131-E13061B9E6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9382" y="3939922"/>
            <a:ext cx="3513235" cy="2768380"/>
          </a:xfrm>
        </p:spPr>
      </p:pic>
    </p:spTree>
    <p:extLst>
      <p:ext uri="{BB962C8B-B14F-4D97-AF65-F5344CB8AC3E}">
        <p14:creationId xmlns:p14="http://schemas.microsoft.com/office/powerpoint/2010/main" val="2441404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275967" y="0"/>
            <a:ext cx="11640065" cy="3608173"/>
          </a:xfrm>
        </p:spPr>
        <p:txBody>
          <a:bodyPr>
            <a:normAutofit fontScale="90000"/>
          </a:bodyPr>
          <a:lstStyle/>
          <a:p>
            <a:pPr algn="ctr">
              <a:defRPr/>
            </a:pPr>
            <a:r>
              <a:rPr lang="en-GB" sz="4000" b="1" dirty="0">
                <a:latin typeface="Arial" panose="020B0604020202020204" pitchFamily="34" charset="0"/>
                <a:cs typeface="Arial" panose="020B0604020202020204" pitchFamily="34" charset="0"/>
              </a:rPr>
              <a:t>How do we protect ourselves from large corporations taking over our businesses?</a:t>
            </a:r>
            <a:br>
              <a:rPr lang="en-GB" sz="400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The OST council must approve the investors.</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They have the final say who they will accept as investors - who will get the benefit of their united labour force.</a:t>
            </a:r>
          </a:p>
        </p:txBody>
      </p:sp>
      <p:pic>
        <p:nvPicPr>
          <p:cNvPr id="7" name="Content Placeholder 6">
            <a:extLst>
              <a:ext uri="{FF2B5EF4-FFF2-40B4-BE49-F238E27FC236}">
                <a16:creationId xmlns:a16="http://schemas.microsoft.com/office/drawing/2014/main" id="{D46A48C7-E019-5D76-6E8B-29D7FF2513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9529" y="4184222"/>
            <a:ext cx="3172942" cy="2500234"/>
          </a:xfrm>
        </p:spPr>
      </p:pic>
    </p:spTree>
    <p:extLst>
      <p:ext uri="{BB962C8B-B14F-4D97-AF65-F5344CB8AC3E}">
        <p14:creationId xmlns:p14="http://schemas.microsoft.com/office/powerpoint/2010/main" val="4120893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EE26C3-4CC8-47CD-8949-345DAC5E05E0}"/>
              </a:ext>
            </a:extLst>
          </p:cNvPr>
          <p:cNvSpPr>
            <a:spLocks noGrp="1"/>
          </p:cNvSpPr>
          <p:nvPr>
            <p:ph type="title"/>
          </p:nvPr>
        </p:nvSpPr>
        <p:spPr/>
        <p:txBody>
          <a:bodyPr>
            <a:normAutofit fontScale="90000"/>
          </a:bodyPr>
          <a:lstStyle/>
          <a:p>
            <a:r>
              <a:rPr lang="en-ZA" sz="4800" b="1" dirty="0">
                <a:latin typeface="Arial" panose="020B0604020202020204" pitchFamily="34" charset="0"/>
                <a:cs typeface="Arial" panose="020B0604020202020204" pitchFamily="34" charset="0"/>
              </a:rPr>
              <a:t>Projects &amp; Businesses</a:t>
            </a:r>
            <a:br>
              <a:rPr lang="en-ZA" sz="4800" b="1" dirty="0">
                <a:latin typeface="Arial" panose="020B0604020202020204" pitchFamily="34" charset="0"/>
                <a:cs typeface="Arial" panose="020B0604020202020204" pitchFamily="34" charset="0"/>
              </a:rPr>
            </a:br>
            <a:r>
              <a:rPr lang="en-ZA" sz="4800" b="1" dirty="0">
                <a:latin typeface="Arial" panose="020B0604020202020204" pitchFamily="34" charset="0"/>
                <a:cs typeface="Arial" panose="020B0604020202020204" pitchFamily="34" charset="0"/>
              </a:rPr>
              <a:t>Across all sectors</a:t>
            </a:r>
          </a:p>
        </p:txBody>
      </p:sp>
      <p:sp>
        <p:nvSpPr>
          <p:cNvPr id="11" name="Content Placeholder 10">
            <a:extLst>
              <a:ext uri="{FF2B5EF4-FFF2-40B4-BE49-F238E27FC236}">
                <a16:creationId xmlns:a16="http://schemas.microsoft.com/office/drawing/2014/main" id="{DB5C8B16-FA91-42B3-BC1C-B7865FD0C125}"/>
              </a:ext>
            </a:extLst>
          </p:cNvPr>
          <p:cNvSpPr>
            <a:spLocks noGrp="1"/>
          </p:cNvSpPr>
          <p:nvPr>
            <p:ph sz="half" idx="1"/>
          </p:nvPr>
        </p:nvSpPr>
        <p:spPr>
          <a:xfrm>
            <a:off x="1341781" y="2056434"/>
            <a:ext cx="4754219" cy="4351338"/>
          </a:xfrm>
        </p:spPr>
        <p:txBody>
          <a:bodyPr>
            <a:normAutofit/>
          </a:bodyPr>
          <a:lstStyle/>
          <a:p>
            <a:pPr lvl="0" fontAlgn="base"/>
            <a:r>
              <a:rPr lang="en-GB" dirty="0"/>
              <a:t>Agriculture</a:t>
            </a:r>
            <a:endParaRPr lang="en-ZA" dirty="0"/>
          </a:p>
          <a:p>
            <a:pPr lvl="0" fontAlgn="base"/>
            <a:r>
              <a:rPr lang="en-GB" dirty="0"/>
              <a:t>Food security</a:t>
            </a:r>
            <a:endParaRPr lang="en-ZA" dirty="0"/>
          </a:p>
          <a:p>
            <a:pPr fontAlgn="base"/>
            <a:r>
              <a:rPr lang="en-GB" dirty="0"/>
              <a:t>Technology</a:t>
            </a:r>
            <a:endParaRPr lang="en-ZA" dirty="0"/>
          </a:p>
          <a:p>
            <a:pPr lvl="0" fontAlgn="base"/>
            <a:r>
              <a:rPr lang="en-GB" dirty="0"/>
              <a:t>Engineering</a:t>
            </a:r>
            <a:endParaRPr lang="en-ZA" dirty="0"/>
          </a:p>
          <a:p>
            <a:pPr lvl="0" fontAlgn="base"/>
            <a:r>
              <a:rPr lang="en-GB" dirty="0"/>
              <a:t>Healthcare</a:t>
            </a:r>
            <a:endParaRPr lang="en-ZA" dirty="0"/>
          </a:p>
          <a:p>
            <a:pPr lvl="0" fontAlgn="base"/>
            <a:r>
              <a:rPr lang="en-GB" dirty="0"/>
              <a:t>Pharmaceutics &amp; Cosmetics</a:t>
            </a:r>
            <a:endParaRPr lang="en-ZA" dirty="0"/>
          </a:p>
          <a:p>
            <a:pPr lvl="0" fontAlgn="base"/>
            <a:r>
              <a:rPr lang="en-GB" dirty="0"/>
              <a:t>Forestry</a:t>
            </a:r>
            <a:endParaRPr lang="en-ZA" dirty="0"/>
          </a:p>
          <a:p>
            <a:pPr lvl="0" fontAlgn="base"/>
            <a:r>
              <a:rPr lang="en-GB" dirty="0"/>
              <a:t>Building industry &amp; Housing</a:t>
            </a:r>
            <a:endParaRPr lang="en-ZA" dirty="0"/>
          </a:p>
          <a:p>
            <a:endParaRPr lang="en-ZA" dirty="0"/>
          </a:p>
        </p:txBody>
      </p:sp>
      <p:sp>
        <p:nvSpPr>
          <p:cNvPr id="2" name="Content Placeholder 1">
            <a:extLst>
              <a:ext uri="{FF2B5EF4-FFF2-40B4-BE49-F238E27FC236}">
                <a16:creationId xmlns:a16="http://schemas.microsoft.com/office/drawing/2014/main" id="{8ADB49D5-A6CF-4662-91EE-0ABAA7EA60D4}"/>
              </a:ext>
            </a:extLst>
          </p:cNvPr>
          <p:cNvSpPr>
            <a:spLocks noGrp="1"/>
          </p:cNvSpPr>
          <p:nvPr>
            <p:ph sz="half" idx="2"/>
          </p:nvPr>
        </p:nvSpPr>
        <p:spPr>
          <a:xfrm>
            <a:off x="6599582" y="2056434"/>
            <a:ext cx="4754219" cy="4351338"/>
          </a:xfrm>
        </p:spPr>
        <p:txBody>
          <a:bodyPr>
            <a:normAutofit/>
          </a:bodyPr>
          <a:lstStyle/>
          <a:p>
            <a:r>
              <a:rPr lang="en-GB" dirty="0"/>
              <a:t>Education &amp; Training</a:t>
            </a:r>
            <a:endParaRPr lang="en-ZA" dirty="0"/>
          </a:p>
          <a:p>
            <a:r>
              <a:rPr lang="en-ZA" dirty="0"/>
              <a:t>Arts &amp; Culture</a:t>
            </a:r>
          </a:p>
          <a:p>
            <a:r>
              <a:rPr lang="en-ZA" dirty="0"/>
              <a:t>Sport &amp; recreation</a:t>
            </a:r>
          </a:p>
          <a:p>
            <a:r>
              <a:rPr lang="en-ZA" dirty="0"/>
              <a:t>Textiles</a:t>
            </a:r>
          </a:p>
          <a:p>
            <a:pPr fontAlgn="base"/>
            <a:r>
              <a:rPr lang="en-GB" dirty="0"/>
              <a:t>Tourism</a:t>
            </a:r>
            <a:endParaRPr lang="en-ZA" dirty="0"/>
          </a:p>
          <a:p>
            <a:pPr fontAlgn="base"/>
            <a:r>
              <a:rPr lang="en-GB" dirty="0"/>
              <a:t>Nature Conservation</a:t>
            </a:r>
          </a:p>
          <a:p>
            <a:pPr fontAlgn="base"/>
            <a:r>
              <a:rPr lang="en-GB" dirty="0"/>
              <a:t>Energy</a:t>
            </a:r>
          </a:p>
          <a:p>
            <a:pPr fontAlgn="base"/>
            <a:r>
              <a:rPr lang="en-GB" dirty="0"/>
              <a:t>Communications</a:t>
            </a:r>
            <a:endParaRPr lang="en-ZA" dirty="0"/>
          </a:p>
          <a:p>
            <a:endParaRPr lang="en-ZA" dirty="0"/>
          </a:p>
        </p:txBody>
      </p:sp>
      <p:pic>
        <p:nvPicPr>
          <p:cNvPr id="5" name="Picture 4">
            <a:extLst>
              <a:ext uri="{FF2B5EF4-FFF2-40B4-BE49-F238E27FC236}">
                <a16:creationId xmlns:a16="http://schemas.microsoft.com/office/drawing/2014/main" id="{C578B2D5-365C-5D49-AC9B-F36647834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0578" y="182562"/>
            <a:ext cx="2145580" cy="1690687"/>
          </a:xfrm>
          <a:prstGeom prst="rect">
            <a:avLst/>
          </a:prstGeom>
        </p:spPr>
      </p:pic>
    </p:spTree>
    <p:extLst>
      <p:ext uri="{BB962C8B-B14F-4D97-AF65-F5344CB8AC3E}">
        <p14:creationId xmlns:p14="http://schemas.microsoft.com/office/powerpoint/2010/main" val="1930235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259492" y="222972"/>
            <a:ext cx="11640065" cy="2557298"/>
          </a:xfrm>
        </p:spPr>
        <p:txBody>
          <a:bodyPr>
            <a:normAutofit fontScale="90000"/>
          </a:bodyPr>
          <a:lstStyle/>
          <a:p>
            <a:pPr algn="ctr">
              <a:defRPr/>
            </a:pPr>
            <a:r>
              <a:rPr lang="en-GB" sz="4800" dirty="0">
                <a:latin typeface="Arial" panose="020B0604020202020204" pitchFamily="34" charset="0"/>
                <a:cs typeface="Arial" panose="020B0604020202020204" pitchFamily="34" charset="0"/>
              </a:rPr>
              <a:t>Therefore, </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the ONE SMALL TOWN idea </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can never be hijacked </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by large corporations or one greedy investor.</a:t>
            </a:r>
          </a:p>
        </p:txBody>
      </p:sp>
      <p:pic>
        <p:nvPicPr>
          <p:cNvPr id="7" name="Content Placeholder 6">
            <a:extLst>
              <a:ext uri="{FF2B5EF4-FFF2-40B4-BE49-F238E27FC236}">
                <a16:creationId xmlns:a16="http://schemas.microsoft.com/office/drawing/2014/main" id="{05955969-5752-20AE-DE8D-4504B8911D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2648" y="3070419"/>
            <a:ext cx="3926704" cy="3094188"/>
          </a:xfrm>
        </p:spPr>
      </p:pic>
    </p:spTree>
    <p:extLst>
      <p:ext uri="{BB962C8B-B14F-4D97-AF65-F5344CB8AC3E}">
        <p14:creationId xmlns:p14="http://schemas.microsoft.com/office/powerpoint/2010/main" val="3981572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21276" y="311958"/>
            <a:ext cx="11726562" cy="2443599"/>
          </a:xfrm>
        </p:spPr>
        <p:txBody>
          <a:bodyPr>
            <a:noAutofit/>
          </a:bodyPr>
          <a:lstStyle/>
          <a:p>
            <a:pPr algn="ctr">
              <a:defRPr/>
            </a:pPr>
            <a:r>
              <a:rPr lang="en-GB" sz="4000" dirty="0">
                <a:latin typeface="Arial" panose="020B0604020202020204" pitchFamily="34" charset="0"/>
                <a:cs typeface="Arial" panose="020B0604020202020204" pitchFamily="34" charset="0"/>
              </a:rPr>
              <a:t>Any town of 10,000 people has the capacity to turn over 500 million US dollars or more – </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per annum. This should be our bench mark when identifying what business to start.</a:t>
            </a:r>
          </a:p>
        </p:txBody>
      </p:sp>
      <p:pic>
        <p:nvPicPr>
          <p:cNvPr id="7" name="Content Placeholder 6">
            <a:extLst>
              <a:ext uri="{FF2B5EF4-FFF2-40B4-BE49-F238E27FC236}">
                <a16:creationId xmlns:a16="http://schemas.microsoft.com/office/drawing/2014/main" id="{D4709E4C-435A-901B-CD41-36BA992B63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3804" y="3534031"/>
            <a:ext cx="3904392" cy="3076606"/>
          </a:xfrm>
        </p:spPr>
      </p:pic>
    </p:spTree>
    <p:extLst>
      <p:ext uri="{BB962C8B-B14F-4D97-AF65-F5344CB8AC3E}">
        <p14:creationId xmlns:p14="http://schemas.microsoft.com/office/powerpoint/2010/main" val="3418777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321276" y="311958"/>
            <a:ext cx="11726562" cy="3222073"/>
          </a:xfrm>
        </p:spPr>
        <p:txBody>
          <a:bodyPr>
            <a:noAutofit/>
          </a:bodyPr>
          <a:lstStyle/>
          <a:p>
            <a:pPr algn="ctr">
              <a:defRPr/>
            </a:pPr>
            <a:r>
              <a:rPr lang="en-GB" sz="4000" dirty="0">
                <a:latin typeface="Arial" panose="020B0604020202020204" pitchFamily="34" charset="0"/>
                <a:cs typeface="Arial" panose="020B0604020202020204" pitchFamily="34" charset="0"/>
              </a:rPr>
              <a:t>This means that every member in a community of 10,000 participating people</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could receive thousands of dollars per annum, just in cash dividends,</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besides the food, other goods, and INFINITY tokens.</a:t>
            </a:r>
          </a:p>
        </p:txBody>
      </p:sp>
      <p:pic>
        <p:nvPicPr>
          <p:cNvPr id="7" name="Content Placeholder 6">
            <a:extLst>
              <a:ext uri="{FF2B5EF4-FFF2-40B4-BE49-F238E27FC236}">
                <a16:creationId xmlns:a16="http://schemas.microsoft.com/office/drawing/2014/main" id="{DE8A162F-D084-95EE-5F77-8DA1942636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9718" y="4176584"/>
            <a:ext cx="3292564" cy="2594494"/>
          </a:xfrm>
        </p:spPr>
      </p:pic>
    </p:spTree>
    <p:extLst>
      <p:ext uri="{BB962C8B-B14F-4D97-AF65-F5344CB8AC3E}">
        <p14:creationId xmlns:p14="http://schemas.microsoft.com/office/powerpoint/2010/main" val="1674803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110B1-5D39-40F4-8C11-ED6B3D88A29D}"/>
              </a:ext>
            </a:extLst>
          </p:cNvPr>
          <p:cNvSpPr>
            <a:spLocks noGrp="1"/>
          </p:cNvSpPr>
          <p:nvPr>
            <p:ph type="title"/>
          </p:nvPr>
        </p:nvSpPr>
        <p:spPr/>
        <p:txBody>
          <a:bodyPr/>
          <a:lstStyle/>
          <a:p>
            <a:r>
              <a:rPr lang="en-ZA" b="1" dirty="0">
                <a:latin typeface="Arial" panose="020B0604020202020204" pitchFamily="34" charset="0"/>
                <a:cs typeface="Arial" panose="020B0604020202020204" pitchFamily="34" charset="0"/>
              </a:rPr>
              <a:t>BENEFITS TO COMMUNITY</a:t>
            </a:r>
            <a:br>
              <a:rPr lang="en-ZA" b="1" dirty="0">
                <a:latin typeface="Arial" panose="020B0604020202020204" pitchFamily="34" charset="0"/>
                <a:cs typeface="Arial" panose="020B0604020202020204" pitchFamily="34" charset="0"/>
              </a:rPr>
            </a:br>
            <a:r>
              <a:rPr lang="en-ZA" b="1" dirty="0">
                <a:latin typeface="Arial" panose="020B0604020202020204" pitchFamily="34" charset="0"/>
                <a:cs typeface="Arial" panose="020B0604020202020204" pitchFamily="34" charset="0"/>
              </a:rPr>
              <a:t>BUSINESSES &amp; INVESTORS</a:t>
            </a:r>
          </a:p>
        </p:txBody>
      </p:sp>
      <p:sp>
        <p:nvSpPr>
          <p:cNvPr id="3" name="Content Placeholder 2">
            <a:extLst>
              <a:ext uri="{FF2B5EF4-FFF2-40B4-BE49-F238E27FC236}">
                <a16:creationId xmlns:a16="http://schemas.microsoft.com/office/drawing/2014/main" id="{F06F481C-052B-49D1-91B2-42D51FFDB839}"/>
              </a:ext>
            </a:extLst>
          </p:cNvPr>
          <p:cNvSpPr>
            <a:spLocks noGrp="1"/>
          </p:cNvSpPr>
          <p:nvPr>
            <p:ph idx="1"/>
          </p:nvPr>
        </p:nvSpPr>
        <p:spPr>
          <a:xfrm>
            <a:off x="838199" y="2072760"/>
            <a:ext cx="10616515" cy="4130332"/>
          </a:xfrm>
        </p:spPr>
        <p:txBody>
          <a:bodyPr/>
          <a:lstStyle/>
          <a:p>
            <a:r>
              <a:rPr lang="en-ZA" dirty="0"/>
              <a:t>No hostile competition</a:t>
            </a:r>
          </a:p>
          <a:p>
            <a:r>
              <a:rPr lang="en-ZA" dirty="0"/>
              <a:t>The whole community becomes your partner</a:t>
            </a:r>
          </a:p>
          <a:p>
            <a:r>
              <a:rPr lang="en-ZA" dirty="0"/>
              <a:t>The whole community is on your side and cooperates for success</a:t>
            </a:r>
          </a:p>
          <a:p>
            <a:r>
              <a:rPr lang="en-ZA" dirty="0"/>
              <a:t>A united FREE labour force from participating members</a:t>
            </a:r>
          </a:p>
          <a:p>
            <a:r>
              <a:rPr lang="en-ZA" dirty="0"/>
              <a:t>Cheap components and ingredients from integrated projects like maize, wheat, wood, milk, eggs, cotton, hemp, etc…</a:t>
            </a:r>
          </a:p>
          <a:p>
            <a:r>
              <a:rPr lang="en-ZA" dirty="0"/>
              <a:t>An unmatched competitive price advantage for our products</a:t>
            </a:r>
          </a:p>
          <a:p>
            <a:r>
              <a:rPr lang="en-ZA" dirty="0"/>
              <a:t>Many other benefits like cheap electricity; clean water; healthcare, etc</a:t>
            </a:r>
          </a:p>
          <a:p>
            <a:pPr marL="0" indent="0">
              <a:buNone/>
            </a:pPr>
            <a:endParaRPr lang="en-ZA" dirty="0"/>
          </a:p>
          <a:p>
            <a:endParaRPr lang="en-ZA" dirty="0"/>
          </a:p>
        </p:txBody>
      </p:sp>
      <p:pic>
        <p:nvPicPr>
          <p:cNvPr id="6" name="Picture 5">
            <a:extLst>
              <a:ext uri="{FF2B5EF4-FFF2-40B4-BE49-F238E27FC236}">
                <a16:creationId xmlns:a16="http://schemas.microsoft.com/office/drawing/2014/main" id="{A79A0B40-553F-43BB-9F62-4CBF864CC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917" y="365125"/>
            <a:ext cx="2671012" cy="2104720"/>
          </a:xfrm>
          <a:prstGeom prst="rect">
            <a:avLst/>
          </a:prstGeom>
        </p:spPr>
      </p:pic>
    </p:spTree>
    <p:extLst>
      <p:ext uri="{BB962C8B-B14F-4D97-AF65-F5344CB8AC3E}">
        <p14:creationId xmlns:p14="http://schemas.microsoft.com/office/powerpoint/2010/main" val="3581518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CC4B7-B652-41C6-8DD5-61C80569356F}"/>
              </a:ext>
            </a:extLst>
          </p:cNvPr>
          <p:cNvSpPr>
            <a:spLocks noGrp="1"/>
          </p:cNvSpPr>
          <p:nvPr>
            <p:ph type="title"/>
          </p:nvPr>
        </p:nvSpPr>
        <p:spPr/>
        <p:txBody>
          <a:bodyPr/>
          <a:lstStyle/>
          <a:p>
            <a:pPr algn="ctr"/>
            <a:r>
              <a:rPr lang="en-ZA" b="1" dirty="0">
                <a:latin typeface="Arial" panose="020B0604020202020204" pitchFamily="34" charset="0"/>
                <a:cs typeface="Arial" panose="020B0604020202020204" pitchFamily="34" charset="0"/>
              </a:rPr>
              <a:t>UNLIMITED POTENTIAL</a:t>
            </a:r>
          </a:p>
        </p:txBody>
      </p:sp>
      <p:sp>
        <p:nvSpPr>
          <p:cNvPr id="3" name="Content Placeholder 2">
            <a:extLst>
              <a:ext uri="{FF2B5EF4-FFF2-40B4-BE49-F238E27FC236}">
                <a16:creationId xmlns:a16="http://schemas.microsoft.com/office/drawing/2014/main" id="{33BE3D21-520B-4696-B906-E7E81894A6D3}"/>
              </a:ext>
            </a:extLst>
          </p:cNvPr>
          <p:cNvSpPr>
            <a:spLocks noGrp="1"/>
          </p:cNvSpPr>
          <p:nvPr>
            <p:ph sz="half" idx="1"/>
          </p:nvPr>
        </p:nvSpPr>
        <p:spPr>
          <a:xfrm>
            <a:off x="930876" y="1825625"/>
            <a:ext cx="5181600" cy="4351338"/>
          </a:xfrm>
        </p:spPr>
        <p:txBody>
          <a:bodyPr>
            <a:normAutofit/>
          </a:bodyPr>
          <a:lstStyle/>
          <a:p>
            <a:r>
              <a:rPr lang="en-GB" dirty="0"/>
              <a:t>An entirely new approach towards reviving our towns, our economies and our lives. </a:t>
            </a:r>
          </a:p>
          <a:p>
            <a:r>
              <a:rPr lang="en-GB" dirty="0"/>
              <a:t>A community-driven structure </a:t>
            </a:r>
          </a:p>
          <a:p>
            <a:r>
              <a:rPr lang="en-GB" dirty="0"/>
              <a:t>A SIMPLE economic model that benefits all participants. </a:t>
            </a:r>
          </a:p>
          <a:p>
            <a:r>
              <a:rPr lang="en-GB" dirty="0"/>
              <a:t>A model that unifies entire communities towards a common goal, and fosters exponential economic growth potential. </a:t>
            </a:r>
          </a:p>
          <a:p>
            <a:endParaRPr lang="en-ZA" dirty="0"/>
          </a:p>
        </p:txBody>
      </p:sp>
      <p:pic>
        <p:nvPicPr>
          <p:cNvPr id="8" name="Content Placeholder 7">
            <a:extLst>
              <a:ext uri="{FF2B5EF4-FFF2-40B4-BE49-F238E27FC236}">
                <a16:creationId xmlns:a16="http://schemas.microsoft.com/office/drawing/2014/main" id="{34082000-406C-3D6E-9F7F-11393B4891F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07785" y="2358372"/>
            <a:ext cx="4846015" cy="3818591"/>
          </a:xfrm>
        </p:spPr>
      </p:pic>
    </p:spTree>
    <p:extLst>
      <p:ext uri="{BB962C8B-B14F-4D97-AF65-F5344CB8AC3E}">
        <p14:creationId xmlns:p14="http://schemas.microsoft.com/office/powerpoint/2010/main" val="837296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A8F595-3EA4-B17B-5661-2503446BA8A1}"/>
              </a:ext>
            </a:extLst>
          </p:cNvPr>
          <p:cNvSpPr>
            <a:spLocks noGrp="1"/>
          </p:cNvSpPr>
          <p:nvPr>
            <p:ph type="title"/>
          </p:nvPr>
        </p:nvSpPr>
        <p:spPr/>
        <p:txBody>
          <a:bodyPr>
            <a:normAutofit fontScale="90000"/>
          </a:bodyPr>
          <a:lstStyle/>
          <a:p>
            <a:pPr algn="ctr"/>
            <a:r>
              <a:rPr lang="en-ZA" b="1" dirty="0">
                <a:latin typeface="Arial" panose="020B0604020202020204" pitchFamily="34" charset="0"/>
                <a:cs typeface="Arial" panose="020B0604020202020204" pitchFamily="34" charset="0"/>
              </a:rPr>
              <a:t>We are not waiting for anyone to save us</a:t>
            </a:r>
            <a:br>
              <a:rPr lang="en-ZA" b="1" dirty="0">
                <a:latin typeface="Arial" panose="020B0604020202020204" pitchFamily="34" charset="0"/>
                <a:cs typeface="Arial" panose="020B0604020202020204" pitchFamily="34" charset="0"/>
              </a:rPr>
            </a:br>
            <a:r>
              <a:rPr lang="en-ZA" b="1" dirty="0">
                <a:latin typeface="Arial" panose="020B0604020202020204" pitchFamily="34" charset="0"/>
                <a:cs typeface="Arial" panose="020B0604020202020204" pitchFamily="34" charset="0"/>
              </a:rPr>
              <a:t>We are doing it for ourselves</a:t>
            </a:r>
          </a:p>
        </p:txBody>
      </p:sp>
      <p:pic>
        <p:nvPicPr>
          <p:cNvPr id="8" name="Content Placeholder 7">
            <a:extLst>
              <a:ext uri="{FF2B5EF4-FFF2-40B4-BE49-F238E27FC236}">
                <a16:creationId xmlns:a16="http://schemas.microsoft.com/office/drawing/2014/main" id="{D183C4FF-F767-BE35-2FA4-A4C4B46012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4151" y="2029833"/>
            <a:ext cx="6842844" cy="4561896"/>
          </a:xfrm>
        </p:spPr>
      </p:pic>
    </p:spTree>
    <p:extLst>
      <p:ext uri="{BB962C8B-B14F-4D97-AF65-F5344CB8AC3E}">
        <p14:creationId xmlns:p14="http://schemas.microsoft.com/office/powerpoint/2010/main" val="64864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9FCF-3C98-42D9-85CE-64EE0FD3E3D0}"/>
              </a:ext>
            </a:extLst>
          </p:cNvPr>
          <p:cNvSpPr>
            <a:spLocks noGrp="1"/>
          </p:cNvSpPr>
          <p:nvPr>
            <p:ph type="title"/>
          </p:nvPr>
        </p:nvSpPr>
        <p:spPr>
          <a:xfrm>
            <a:off x="838200" y="365124"/>
            <a:ext cx="10515600" cy="3527253"/>
          </a:xfrm>
        </p:spPr>
        <p:txBody>
          <a:bodyPr>
            <a:normAutofit fontScale="90000"/>
          </a:bodyPr>
          <a:lstStyle/>
          <a:p>
            <a:pPr algn="ctr"/>
            <a:br>
              <a:rPr lang="en-ZA" sz="5400" b="1" dirty="0">
                <a:latin typeface="Arial" panose="020B0604020202020204" pitchFamily="34" charset="0"/>
                <a:cs typeface="Arial" panose="020B0604020202020204" pitchFamily="34" charset="0"/>
              </a:rPr>
            </a:br>
            <a:r>
              <a:rPr lang="en-ZA" sz="5400" b="1" dirty="0">
                <a:latin typeface="Arial" panose="020B0604020202020204" pitchFamily="34" charset="0"/>
                <a:cs typeface="Arial" panose="020B0604020202020204" pitchFamily="34" charset="0"/>
              </a:rPr>
              <a:t>Best size towns</a:t>
            </a:r>
            <a:br>
              <a:rPr lang="en-ZA" sz="5400" b="1" dirty="0">
                <a:latin typeface="Arial" panose="020B0604020202020204" pitchFamily="34" charset="0"/>
                <a:cs typeface="Arial" panose="020B0604020202020204" pitchFamily="34" charset="0"/>
              </a:rPr>
            </a:br>
            <a:r>
              <a:rPr lang="en-ZA" sz="5300" dirty="0">
                <a:latin typeface="Arial" panose="020B0604020202020204" pitchFamily="34" charset="0"/>
                <a:cs typeface="Arial" panose="020B0604020202020204" pitchFamily="34" charset="0"/>
              </a:rPr>
              <a:t>S</a:t>
            </a:r>
            <a:r>
              <a:rPr lang="en-ZA" sz="5300" dirty="0">
                <a:latin typeface="+mn-lt"/>
              </a:rPr>
              <a:t>mall to medium size towns</a:t>
            </a:r>
            <a:br>
              <a:rPr lang="en-ZA" dirty="0">
                <a:latin typeface="+mn-lt"/>
              </a:rPr>
            </a:br>
            <a:r>
              <a:rPr lang="en-ZA" dirty="0">
                <a:latin typeface="+mn-lt"/>
              </a:rPr>
              <a:t>3,000 – 50,000 population.</a:t>
            </a:r>
            <a:br>
              <a:rPr lang="en-ZA" dirty="0">
                <a:latin typeface="+mn-lt"/>
              </a:rPr>
            </a:br>
            <a:r>
              <a:rPr lang="en-ZA" dirty="0">
                <a:latin typeface="+mn-lt"/>
              </a:rPr>
              <a:t>The size does not really matter – it’s the people who collaborate that make it a success.</a:t>
            </a:r>
            <a:br>
              <a:rPr lang="en-ZA" dirty="0">
                <a:latin typeface="+mn-lt"/>
              </a:rPr>
            </a:br>
            <a:r>
              <a:rPr lang="en-ZA" dirty="0">
                <a:latin typeface="+mn-lt"/>
              </a:rPr>
              <a:t>Small or Large</a:t>
            </a:r>
            <a:br>
              <a:rPr lang="en-ZA" dirty="0">
                <a:latin typeface="+mn-lt"/>
              </a:rPr>
            </a:br>
            <a:endParaRPr lang="en-ZA" sz="5300" dirty="0">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0B11CEBB-98E9-1323-C133-E26CC7446F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0857" y="4287704"/>
            <a:ext cx="3150286" cy="2482382"/>
          </a:xfrm>
        </p:spPr>
      </p:pic>
    </p:spTree>
    <p:extLst>
      <p:ext uri="{BB962C8B-B14F-4D97-AF65-F5344CB8AC3E}">
        <p14:creationId xmlns:p14="http://schemas.microsoft.com/office/powerpoint/2010/main" val="3569643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232717" y="222971"/>
            <a:ext cx="11726562" cy="2924243"/>
          </a:xfrm>
        </p:spPr>
        <p:txBody>
          <a:bodyPr>
            <a:normAutofit/>
          </a:bodyPr>
          <a:lstStyle/>
          <a:p>
            <a:pPr algn="ctr">
              <a:defRPr/>
            </a:pPr>
            <a:r>
              <a:rPr lang="en-GB" sz="4800" b="1" dirty="0">
                <a:latin typeface="Arial" panose="020B0604020202020204" pitchFamily="34" charset="0"/>
                <a:cs typeface="Arial" panose="020B0604020202020204" pitchFamily="34" charset="0"/>
              </a:rPr>
              <a:t>Our Objective?</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To turn Small Towns into places of unity, prosperity, and abundance.</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For all the residents!</a:t>
            </a:r>
            <a:endParaRPr lang="en-GB" sz="4800" b="1" dirty="0">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A575D093-DE86-0A65-6A5D-6D8A1FF4E8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6584" y="3270782"/>
            <a:ext cx="4149126" cy="3269453"/>
          </a:xfrm>
        </p:spPr>
      </p:pic>
    </p:spTree>
    <p:extLst>
      <p:ext uri="{BB962C8B-B14F-4D97-AF65-F5344CB8AC3E}">
        <p14:creationId xmlns:p14="http://schemas.microsoft.com/office/powerpoint/2010/main" val="2005018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1071088" y="346540"/>
            <a:ext cx="10049823" cy="1704682"/>
          </a:xfrm>
        </p:spPr>
        <p:txBody>
          <a:bodyPr>
            <a:normAutofit/>
          </a:bodyPr>
          <a:lstStyle/>
          <a:p>
            <a:pPr algn="ctr">
              <a:defRPr/>
            </a:pPr>
            <a:r>
              <a:rPr lang="en-GB" sz="5400" b="1" dirty="0">
                <a:latin typeface="Arial" panose="020B0604020202020204" pitchFamily="34" charset="0"/>
                <a:cs typeface="Arial" panose="020B0604020202020204" pitchFamily="34" charset="0"/>
              </a:rPr>
              <a:t>How do we do this?</a:t>
            </a:r>
          </a:p>
        </p:txBody>
      </p:sp>
      <p:pic>
        <p:nvPicPr>
          <p:cNvPr id="7" name="Content Placeholder 6">
            <a:extLst>
              <a:ext uri="{FF2B5EF4-FFF2-40B4-BE49-F238E27FC236}">
                <a16:creationId xmlns:a16="http://schemas.microsoft.com/office/drawing/2014/main" id="{5BC5554C-5092-0BA6-B00C-0F470BD288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4948" y="2160122"/>
            <a:ext cx="5522101" cy="4351338"/>
          </a:xfrm>
        </p:spPr>
      </p:pic>
    </p:spTree>
    <p:extLst>
      <p:ext uri="{BB962C8B-B14F-4D97-AF65-F5344CB8AC3E}">
        <p14:creationId xmlns:p14="http://schemas.microsoft.com/office/powerpoint/2010/main" val="1635092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0" y="86497"/>
            <a:ext cx="12192000" cy="3472251"/>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We achieve this with</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Cooperation, Collaboration and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a minimum of </a:t>
            </a:r>
            <a:r>
              <a:rPr lang="en-GB" sz="5400" b="1" dirty="0">
                <a:latin typeface="Arial" panose="020B0604020202020204" pitchFamily="34" charset="0"/>
                <a:cs typeface="Arial" panose="020B0604020202020204" pitchFamily="34" charset="0"/>
              </a:rPr>
              <a:t>60% majority profit share</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of all new businesses that </a:t>
            </a:r>
            <a:br>
              <a:rPr lang="en-GB" sz="5400" dirty="0">
                <a:latin typeface="Arial" panose="020B0604020202020204" pitchFamily="34" charset="0"/>
                <a:cs typeface="Arial" panose="020B0604020202020204" pitchFamily="34" charset="0"/>
              </a:rPr>
            </a:br>
            <a:r>
              <a:rPr lang="en-GB" sz="5400" b="1" dirty="0">
                <a:latin typeface="Arial" panose="020B0604020202020204" pitchFamily="34" charset="0"/>
                <a:cs typeface="Arial" panose="020B0604020202020204" pitchFamily="34" charset="0"/>
              </a:rPr>
              <a:t>WE</a:t>
            </a:r>
            <a:r>
              <a:rPr lang="en-GB" sz="5400" dirty="0">
                <a:latin typeface="Arial" panose="020B0604020202020204" pitchFamily="34" charset="0"/>
                <a:cs typeface="Arial" panose="020B0604020202020204" pitchFamily="34" charset="0"/>
              </a:rPr>
              <a:t> initiate in our towns</a:t>
            </a:r>
          </a:p>
        </p:txBody>
      </p:sp>
      <p:pic>
        <p:nvPicPr>
          <p:cNvPr id="7" name="Content Placeholder 6">
            <a:extLst>
              <a:ext uri="{FF2B5EF4-FFF2-40B4-BE49-F238E27FC236}">
                <a16:creationId xmlns:a16="http://schemas.microsoft.com/office/drawing/2014/main" id="{7B3BA75E-704B-E3FF-EDF9-61912A7A23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7448" y="3911002"/>
            <a:ext cx="3630142" cy="2860501"/>
          </a:xfrm>
        </p:spPr>
      </p:pic>
    </p:spTree>
    <p:extLst>
      <p:ext uri="{BB962C8B-B14F-4D97-AF65-F5344CB8AC3E}">
        <p14:creationId xmlns:p14="http://schemas.microsoft.com/office/powerpoint/2010/main" val="2774280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CC4-3F40-4B54-8358-A3A19C2154E3}"/>
              </a:ext>
            </a:extLst>
          </p:cNvPr>
          <p:cNvSpPr>
            <a:spLocks noGrp="1"/>
          </p:cNvSpPr>
          <p:nvPr>
            <p:ph type="title"/>
          </p:nvPr>
        </p:nvSpPr>
        <p:spPr>
          <a:xfrm>
            <a:off x="506628" y="334832"/>
            <a:ext cx="11355688" cy="3002142"/>
          </a:xfrm>
        </p:spPr>
        <p:txBody>
          <a:bodyPr>
            <a:normAutofit fontScale="90000"/>
          </a:bodyPr>
          <a:lstStyle/>
          <a:p>
            <a:pPr algn="ctr">
              <a:defRPr/>
            </a:pPr>
            <a:r>
              <a:rPr lang="en-GB" sz="5400" dirty="0">
                <a:latin typeface="Arial" panose="020B0604020202020204" pitchFamily="34" charset="0"/>
                <a:cs typeface="Arial" panose="020B0604020202020204" pitchFamily="34" charset="0"/>
              </a:rPr>
              <a:t>Making our town as </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productive, innovative and as </a:t>
            </a:r>
            <a:r>
              <a:rPr lang="en-GB" sz="5400" b="1" dirty="0">
                <a:latin typeface="Arial" panose="020B0604020202020204" pitchFamily="34" charset="0"/>
                <a:cs typeface="Arial" panose="020B0604020202020204" pitchFamily="34" charset="0"/>
              </a:rPr>
              <a:t>wealthy</a:t>
            </a:r>
            <a:r>
              <a:rPr lang="en-GB" sz="5400" dirty="0">
                <a:latin typeface="Arial" panose="020B0604020202020204" pitchFamily="34" charset="0"/>
                <a:cs typeface="Arial" panose="020B0604020202020204" pitchFamily="34" charset="0"/>
              </a:rPr>
              <a:t> as we possibly can.</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For the </a:t>
            </a:r>
            <a:r>
              <a:rPr lang="en-GB" sz="5400" b="1" dirty="0">
                <a:latin typeface="Arial" panose="020B0604020202020204" pitchFamily="34" charset="0"/>
                <a:cs typeface="Arial" panose="020B0604020202020204" pitchFamily="34" charset="0"/>
              </a:rPr>
              <a:t>WHOLE</a:t>
            </a:r>
            <a:r>
              <a:rPr lang="en-GB" sz="5400" dirty="0">
                <a:latin typeface="Arial" panose="020B0604020202020204" pitchFamily="34" charset="0"/>
                <a:cs typeface="Arial" panose="020B0604020202020204" pitchFamily="34" charset="0"/>
              </a:rPr>
              <a:t> community.</a:t>
            </a:r>
          </a:p>
        </p:txBody>
      </p:sp>
      <p:pic>
        <p:nvPicPr>
          <p:cNvPr id="7" name="Content Placeholder 6">
            <a:extLst>
              <a:ext uri="{FF2B5EF4-FFF2-40B4-BE49-F238E27FC236}">
                <a16:creationId xmlns:a16="http://schemas.microsoft.com/office/drawing/2014/main" id="{082DA688-16E1-05E2-30F2-81DAB92FE5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2329" y="3429000"/>
            <a:ext cx="4087342" cy="3220768"/>
          </a:xfrm>
        </p:spPr>
      </p:pic>
    </p:spTree>
    <p:extLst>
      <p:ext uri="{BB962C8B-B14F-4D97-AF65-F5344CB8AC3E}">
        <p14:creationId xmlns:p14="http://schemas.microsoft.com/office/powerpoint/2010/main" val="1132635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6292</TotalTime>
  <Words>1368</Words>
  <Application>Microsoft Office PowerPoint</Application>
  <PresentationFormat>Widescreen</PresentationFormat>
  <Paragraphs>72</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 Introduction to ONE SMALL TOWN  </vt:lpstr>
      <vt:lpstr> An Integrated  Community Development Plan </vt:lpstr>
      <vt:lpstr> People of our town choose to work together, Cooperate and Collaborate in starting new businesses, fixing our town, and anything  else we choose to do. We beautify our towns, start community upliftment projects, fix roads &amp; parks, start many diverse businesses, arts, culture, sports, recreation, etc.  </vt:lpstr>
      <vt:lpstr>Projects &amp; Businesses Across all sectors</vt:lpstr>
      <vt:lpstr> Best size towns Small to medium size towns 3,000 – 50,000 population. The size does not really matter – it’s the people who collaborate that make it a success. Small or Large </vt:lpstr>
      <vt:lpstr>Our Objective? To turn Small Towns into places of unity, prosperity, and abundance. For all the residents!</vt:lpstr>
      <vt:lpstr>How do we do this?</vt:lpstr>
      <vt:lpstr>We achieve this with Cooperation, Collaboration and  a minimum of 60% majority profit share of all new businesses that  WE initiate in our towns</vt:lpstr>
      <vt:lpstr>Making our town as  productive, innovative and as wealthy as we possibly can. For the WHOLE community.</vt:lpstr>
      <vt:lpstr>We turn our town into a  Powerful  Cooperative  Labour Force  Where our community, is our family.</vt:lpstr>
      <vt:lpstr>With this united labour force We create an  Investment-friendly environment  for people to invest into our town</vt:lpstr>
      <vt:lpstr>Membership is  Free &amp; Voluntary Everyone is invited to join Just sign up on the website.</vt:lpstr>
      <vt:lpstr>Every member of an active town,  pledges to contribute   3 hours per week to our projects &amp; businesses</vt:lpstr>
      <vt:lpstr>In return we become majority profit share holders and receive a minimum of  60% of net profits of all the  business we set up as the  ONE SMALL TOWN Co-operative</vt:lpstr>
      <vt:lpstr>You can choose where you want to contribute your 3 hours per week, or the OST Platform will allocate you to a specific site. </vt:lpstr>
      <vt:lpstr>For example: You may want to work in the OST bakery, or the horse stables, or brick factory, or carpentry shop, or take care of the elderly, or tend to the community gardens, or the  science lab… All of this is possible in ONE SMALL TOWN.</vt:lpstr>
      <vt:lpstr>Skills Training All this activity provides a great opportunity for skills training in diverse businesses, which ordinary people would never have the opportunity to experience. </vt:lpstr>
      <vt:lpstr>How do members benefit?  Every contributing participant receives monthly and daily benefits of from all that we grow, build, create, invent… etc.</vt:lpstr>
      <vt:lpstr> What are the benefits? 1) Monthly basket of food and goods 2) Monthly Cash Dividends 3) One INFINITY Token for every 3-hour shift  </vt:lpstr>
      <vt:lpstr>A town of 5,000 participants provides 15,000 hours of FREE Labour Per week </vt:lpstr>
      <vt:lpstr>15,000 hours of our own FREE Labour per week  Is equivalent to a company paying $720,000 per month labour costs</vt:lpstr>
      <vt:lpstr>This FREE labour force gives us an unrivalled advantage over any large corporation. </vt:lpstr>
      <vt:lpstr>We can build, manufacture or grow anything we choose  as a united, co-operative community. </vt:lpstr>
      <vt:lpstr>Every member is required to contribute a minimum of 3 hours per week to get all the benefits. But members can contribute up to 3 hours per day if they choose.</vt:lpstr>
      <vt:lpstr>Members receive  ONE INFINITY Token For every 3-hour shift completed Deposited automatically into their digital wallet</vt:lpstr>
      <vt:lpstr>INFINITY Tokens Are our own private membership reward system. A unique community token backed by our own labour and sweat equity</vt:lpstr>
      <vt:lpstr>Every business is managed by the best possible management team. The rest of the work is done by our members  as part of their 3-hours per week contribution.</vt:lpstr>
      <vt:lpstr>The People’s Council will be voted in by the members The council will manage the OST office and interests of the people. </vt:lpstr>
      <vt:lpstr>You don’t have to live in an active town to be a member.  Everyone, everywhere, can become a GLOBAL member of the ONE SMALL TOWN initiative. Just sign up on the platform.</vt:lpstr>
      <vt:lpstr> Global OST members don’t contribute 3 hours per week. But they still get an account with a Digital Wallet. You can buy INFINITY tokens instead of earning them, and store them in your digital wallet and wait while they increase in value.  You can send tokens or share them with any other member instantly and for free. Or you can trade them, or sell them on the OST platform to a willing buyer. </vt:lpstr>
      <vt:lpstr>We are creating food security for our community. How do we start? </vt:lpstr>
      <vt:lpstr>We identify what land we have available, Reach agreements with local farmers, Then we grow, as much food as we need for ourselves,  AND, we grow as much as possible for commercial sales and export.</vt:lpstr>
      <vt:lpstr>In addition to food,  A portion of all the goods we manufacture is reserved and distributed to ourselves, as part of our monthly basket of goods. For example: Clothing, furniture, toiletries, technology, healthcare products, etc. </vt:lpstr>
      <vt:lpstr>  Net profits are also distributed monthly to all contributing members equally.   </vt:lpstr>
      <vt:lpstr>What is the Role of Investors?</vt:lpstr>
      <vt:lpstr> Investors provides the funds to launch our new businesses if necessary Investors retain a max of 30%  </vt:lpstr>
      <vt:lpstr>But the community can FUND their own businesses with their own funds where possible, without the need for investors.</vt:lpstr>
      <vt:lpstr>  Net Profit Revenue Split - 60% to OST members (could be 90% if community          provides funding) - 30% to Investor - 10% to OST local &amp; head office for operational costs  </vt:lpstr>
      <vt:lpstr>How do we protect ourselves from large corporations taking over our businesses?  The OST council must approve the investors. They have the final say who they will accept as investors - who will get the benefit of their united labour force.</vt:lpstr>
      <vt:lpstr>Therefore,  the ONE SMALL TOWN idea  can never be hijacked  by large corporations or one greedy investor.</vt:lpstr>
      <vt:lpstr>Any town of 10,000 people has the capacity to turn over 500 million US dollars or more –  per annum. This should be our bench mark when identifying what business to start.</vt:lpstr>
      <vt:lpstr>This means that every member in a community of 10,000 participating people could receive thousands of dollars per annum, just in cash dividends, besides the food, other goods, and INFINITY tokens.</vt:lpstr>
      <vt:lpstr>BENEFITS TO COMMUNITY BUSINESSES &amp; INVESTORS</vt:lpstr>
      <vt:lpstr>UNLIMITED POTENTIAL</vt:lpstr>
      <vt:lpstr>We are not waiting for anyone to save us We are doing it for ourselves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Upliftment &amp; Rejuvenation Program</dc:title>
  <dc:creator>Michael Tellinger</dc:creator>
  <cp:lastModifiedBy>Michael Tellinger</cp:lastModifiedBy>
  <cp:revision>169</cp:revision>
  <dcterms:created xsi:type="dcterms:W3CDTF">2020-03-09T03:33:02Z</dcterms:created>
  <dcterms:modified xsi:type="dcterms:W3CDTF">2023-10-11T14:45:59Z</dcterms:modified>
</cp:coreProperties>
</file>